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464" r:id="rId2"/>
    <p:sldId id="514" r:id="rId3"/>
    <p:sldId id="515" r:id="rId4"/>
    <p:sldId id="516" r:id="rId5"/>
    <p:sldId id="517" r:id="rId6"/>
    <p:sldId id="518" r:id="rId7"/>
    <p:sldId id="519" r:id="rId8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14"/>
            <p14:sldId id="515"/>
            <p14:sldId id="516"/>
            <p14:sldId id="517"/>
            <p14:sldId id="518"/>
            <p14:sldId id="519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8743FD0-3E67-47EC-A78B-483687686283}" type="slidenum">
              <a:rPr lang="en-US" altLang="ko-KR" smtClean="0"/>
              <a:pPr>
                <a:defRPr/>
              </a:pPr>
              <a:t>7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78417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50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7. </a:t>
            </a:r>
            <a:r>
              <a:rPr lang="ko-KR" altLang="en-US" dirty="0" err="1" smtClean="0"/>
              <a:t>충격량과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운동량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74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1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7.1 </a:t>
            </a:r>
            <a:r>
              <a:rPr lang="ko-KR" altLang="en-US" dirty="0" err="1" smtClean="0"/>
              <a:t>충격량</a:t>
            </a:r>
            <a:r>
              <a:rPr lang="en-US" altLang="ko-KR" dirty="0" smtClean="0"/>
              <a:t>-</a:t>
            </a:r>
            <a:r>
              <a:rPr lang="ko-KR" altLang="en-US" dirty="0" smtClean="0"/>
              <a:t>운동량 정리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충격량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(J)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힘의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충격량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J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</m:acc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힘이 작용하는 시간간격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곱이다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𝑱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)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질량과 속도는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충격량에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대한 중요한 요소임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운동량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(p)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m 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물체의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질량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</a:t>
                </a:r>
                <a:r>
                  <a:rPr lang="en-US" altLang="ko-KR" b="1" dirty="0" smtClean="0">
                    <a:ea typeface="맑은 고딕" panose="020B0503020000020004" pitchFamily="50" charset="-127"/>
                  </a:rPr>
                  <a:t>v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속도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벡터량으로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그 방향은 속도의 방향과 같다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충격량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운동량 정리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어떤 알짜 힘이 물체에 가해지면 이 힘의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충격량은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   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그 물체의 운동량의 변화와 동일하다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  <a:endParaRPr lang="en-US" altLang="ko-KR" b="0" dirty="0" smtClean="0"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acc>
                          <m:accPr>
                            <m:chr m:val="̅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</m:acc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e>
                    </m:nary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충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격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량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𝒇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나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중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운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동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량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처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음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운동량</m:t>
                        </m:r>
                      </m:e>
                    </m:d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충격량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=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운동량의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변화량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844" y="4385481"/>
            <a:ext cx="2664296" cy="1835102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257" y="4385481"/>
            <a:ext cx="2638425" cy="19240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1863" y="1988840"/>
            <a:ext cx="1449512" cy="3772089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9472" y="1677045"/>
            <a:ext cx="1760612" cy="19938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7.2 </a:t>
            </a:r>
            <a:r>
              <a:rPr lang="ko-KR" altLang="en-US" dirty="0" smtClean="0"/>
              <a:t>운동량 보존 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고립된 계의 총 운동량은 일정하게 유지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보존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고립된 계란 그 계에 작용하는 평균 외력들의 벡터 합이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 계를 말한다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물체간의 어떤 공중 충돌 문제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내력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(internal forces) 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 내부의 물체들 상호간에 작용하는 힘들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외력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(external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forces) :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외부에서 각 물체에 작용하는 힘들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마찰과 공기저항 무시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물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물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1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𝟏𝟐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>
                    <a:ea typeface="맑은 고딕" panose="020B0503020000020004" pitchFamily="50" charset="-127"/>
                  </a:rPr>
                  <a:t> 물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이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물체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가하는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힘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𝟐𝟏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𝟏𝟐</m:t>
                        </m:r>
                      </m:sub>
                    </m:sSub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𝟐𝟏</m:t>
                        </m:r>
                      </m:sub>
                    </m:sSub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들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상호간에 작용하는 힘들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내력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𝟏𝟐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en-US" altLang="ko-KR" b="1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𝟐𝟏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외력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 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 </m:t>
                        </m:r>
                        <m:acc>
                          <m:accPr>
                            <m:chr m:val="̅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𝑭</m:t>
                                </m:r>
                              </m:e>
                              <m:sub>
                                <m: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𝟏𝟐</m:t>
                                </m:r>
                              </m:sub>
                            </m:sSub>
                          </m:e>
                        </m:acc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</m:sub>
                    </m:sSub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 </m:t>
                        </m:r>
                        <m:acc>
                          <m:accPr>
                            <m:chr m:val="̅"/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𝑭</m:t>
                                </m:r>
                              </m:e>
                              <m:sub>
                                <m: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𝟐𝟏</m:t>
                                </m:r>
                              </m:sub>
                            </m:sSub>
                          </m:e>
                        </m:acc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식을 더하면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acc>
                          <m:accPr>
                            <m:chr m:val="̅"/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𝑭</m:t>
                                </m:r>
                              </m:e>
                              <m:sub>
                                <m: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𝟏𝟐</m:t>
                                </m:r>
                              </m:sub>
                            </m:sSub>
                          </m:e>
                        </m:acc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acc>
                          <m:accPr>
                            <m:chr m:val="̅"/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accPr>
                          <m:e>
                            <m:sSub>
                              <m:sSubPr>
                                <m:ctrlP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1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𝑭</m:t>
                                </m:r>
                              </m:e>
                              <m:sub>
                                <m: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𝟐𝟏</m:t>
                                </m:r>
                              </m:sub>
                            </m:sSub>
                          </m:e>
                        </m:acc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𝟎𝟐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평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외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력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들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의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합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평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내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력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들</m:t>
                        </m:r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의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합</m:t>
                        </m:r>
                      </m:e>
                    </m:d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뉴턴이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작용반작용 법칙에 의해 내력들의 합은 항상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</a:p>
              <a:p>
                <a:pPr lvl="1"/>
                <a14:m>
                  <m:oMath xmlns:m="http://schemas.openxmlformats.org/officeDocument/2006/math"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평균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외력들의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합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만약  모든 외력들의 합이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−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𝑷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</m:sub>
                    </m:sSub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𝟎𝟐</m:t>
                        </m:r>
                      </m:sub>
                    </m:sSub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9224" y="3068960"/>
            <a:ext cx="1986043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9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7.2 </a:t>
            </a:r>
            <a:r>
              <a:rPr lang="ko-KR" altLang="en-US" dirty="0" smtClean="0"/>
              <a:t>운동량 보존 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화차의 연결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화차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 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=+0.8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화차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92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𝑘𝑔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1.3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운동량 보존 법칙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𝟎𝟐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𝟎𝟏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65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×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𝑘𝑔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+0.8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92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×</m:t>
                            </m:r>
                            <m:sSup>
                              <m:sSup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𝑘𝑔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1.3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𝑚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𝑠</m:t>
                                </m:r>
                              </m:den>
                            </m:f>
                          </m:e>
                        </m:d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=+1.1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스케이트를 타는 두 남녀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여자의 질량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54 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2.5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남자의 질량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88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−(54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)(+2.5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88 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=−1.5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5248" y="1772816"/>
            <a:ext cx="2294880" cy="98945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5249" y="3002176"/>
            <a:ext cx="2294880" cy="91879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4608" y="3779504"/>
            <a:ext cx="1911922" cy="235082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19911" y="3796426"/>
            <a:ext cx="3163118" cy="227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1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7.3 </a:t>
            </a:r>
            <a:r>
              <a:rPr lang="ko-KR" altLang="en-US" dirty="0" err="1" smtClean="0"/>
              <a:t>일차원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충돌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탄성 충돌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(elastic collision)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충돌 후 계의 총 운동에너지는 충돌전의 것 과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비탄성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(inelastic 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collision)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계의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 운동에너지는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충돌 전 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 같지 않다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만약 물체들이 충돌 과정에서 뭉쳐져서 한 덩어리가  된 경우라면 이 충돌은 완전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비탄성이라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7.4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일차원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충돌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0.250 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인 공이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움직여서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정지상태의 공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0.800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탄성충돌</a:t>
                </a:r>
                <a:endParaRPr lang="en-US" altLang="ko-KR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+0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sub>
                    </m:sSub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𝒇</m:t>
                            </m:r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𝒇</m:t>
                            </m:r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𝟎𝟏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+0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두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식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d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=−2.62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,</a:t>
                </a:r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den>
                        </m:f>
                      </m:e>
                    </m:d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2.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38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7669" y="2564904"/>
            <a:ext cx="6167553" cy="144016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0336" y="4206892"/>
            <a:ext cx="2690814" cy="900113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3236" y="5308833"/>
            <a:ext cx="2005013" cy="79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6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7.3 </a:t>
            </a:r>
            <a:r>
              <a:rPr lang="ko-KR" altLang="en-US" dirty="0" err="1" smtClean="0"/>
              <a:t>일차원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충돌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7.5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탄동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진자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0.0100 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탄환이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01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로 발사 정지상태의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나무공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2.5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 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𝟎𝟏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d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𝒇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역학적 에너지 보존의 법칙으로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부터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𝑔h</m:t>
                        </m:r>
                      </m:e>
                      <m:sub>
                        <m:r>
                          <a:rPr lang="en-US" altLang="ko-KR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rad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두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식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으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𝟎𝟏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den>
                        </m:f>
                      </m:e>
                    </m:d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𝑓</m:t>
                            </m:r>
                          </m:sub>
                        </m:sSub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0.0100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+2.5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0.0100 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den>
                        </m:f>
                      </m:e>
                    </m:d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2(9.8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)(0.650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m:rPr>
                        <m:lit/>
                      </m:rP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896 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b="1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608" y="3490176"/>
            <a:ext cx="1227386" cy="2462122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9628" y="3789040"/>
            <a:ext cx="3237235" cy="186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2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7.4 </a:t>
            </a:r>
            <a:r>
              <a:rPr lang="ko-KR" altLang="en-US" dirty="0" smtClean="0"/>
              <a:t>이차원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충돌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공이 마찰이 없는 평면에서 충돌하는 경우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𝟎𝟐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Y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 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𝒇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𝟐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𝟎𝟏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𝟎𝟐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𝒚</m:t>
                        </m:r>
                      </m:sub>
                    </m:sSub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7.6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이차원 충돌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운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동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보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존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법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0.150 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𝑓𝑥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0.260 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0.700 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35.0°</m:t>
                        </m:r>
                      </m:e>
                    </m:d>
                  </m:oMath>
                </a14:m>
                <a:endParaRPr lang="en-US" altLang="ko-KR" b="0" i="1" dirty="0" smtClean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r>
                  <a:rPr lang="en-US" altLang="ko-KR" b="0" dirty="0" smtClean="0">
                    <a:ea typeface="Cambria Math" panose="02040503050406030204" pitchFamily="18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𝑠𝑖𝑛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50.0°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0.260 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0.540 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𝑓𝑥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=+0.63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Y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성분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0.150 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𝑓𝑦</m:t>
                            </m:r>
                          </m:sub>
                        </m:sSub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0.260 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d>
                      <m:dPr>
                        <m:begChr m:val="["/>
                        <m:endChr m:val="]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0.700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𝑠𝑖𝑛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35.0°</m:t>
                            </m:r>
                          </m:e>
                        </m:d>
                      </m:e>
                    </m:d>
                  </m:oMath>
                </a14:m>
                <a:endParaRPr lang="en-US" altLang="ko-KR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lvl="1"/>
                <a:r>
                  <a:rPr lang="en-US" altLang="ko-KR" dirty="0">
                    <a:ea typeface="Cambria Math" panose="02040503050406030204" pitchFamily="18" charset="0"/>
                  </a:rPr>
                  <a:t>         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0.150 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[−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0.900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𝑐𝑜𝑠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50.0°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]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𝑓𝑦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=+0.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12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나중 속도의 크기 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(0.63 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(0.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12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=0.64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속도의 방향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altLang="ko-KR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tan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fPr>
                              <m:num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0.12 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num>
                              <m:den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0.63 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𝑚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/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𝑠</m:t>
                                </m:r>
                              </m:den>
                            </m:f>
                          </m:e>
                        </m:d>
                      </m:e>
                    </m:fun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0165" y="3789040"/>
            <a:ext cx="4545802" cy="226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69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7.5 </a:t>
            </a:r>
            <a:r>
              <a:rPr lang="ko-KR" altLang="en-US" dirty="0" smtClean="0"/>
              <a:t>질량</a:t>
            </a:r>
            <a:r>
              <a:rPr lang="en-US" altLang="ko-KR" dirty="0" smtClean="0"/>
              <a:t> </a:t>
            </a:r>
            <a:r>
              <a:rPr lang="ko-KR" altLang="en-US" dirty="0" smtClean="0"/>
              <a:t>중심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계의 총 질량에 대한 평균 위치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차원 선운동의 질량중심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𝑐𝑚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질점의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질량이 동일하다면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𝑐𝑚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많은 수의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질점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들을 포함하고 있는 거시적인 물체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만일 어떤 물체의 질량분포가 그 물체의 중심에 대하여 대칭적으로 균일하게 분포되어 있다면 질량중심은 그 물체의 기하학적 중심에 있다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운동량보존과의 관계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하나의 계에서 두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질점이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충돌하고 운동하는 경우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𝑐𝑚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식의 양변을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나누고 극한을 취하면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질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중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심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,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7.4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 충돌 전후의 질량중심의 속도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충돌전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𝑐𝑚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0.25 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+5 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800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</m:e>
                        </m:d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0.25 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0.800 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=+1.19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충돌후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𝑐𝑚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0.25 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−2.62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</m:e>
                        </m:d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0.800 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𝑘𝑔</m:t>
                            </m:r>
                          </m:e>
                        </m:d>
                        <m:d>
                          <m:d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+2.38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𝑠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 </m:t>
                            </m:r>
                          </m:e>
                        </m:d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0.25 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+0.800 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𝑘𝑔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=+1.19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즉 총 운동량은 보존된다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3"/>
                <a:stretch>
                  <a:fillRect l="-137" t="-358" r="-6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940" y="1412776"/>
            <a:ext cx="3493027" cy="136815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4456" y="3117328"/>
            <a:ext cx="3006694" cy="1391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0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32361</TotalTime>
  <Words>2111</Words>
  <Application>Microsoft Office PowerPoint</Application>
  <PresentationFormat>A4 용지(210x297mm)</PresentationFormat>
  <Paragraphs>111</Paragraphs>
  <Slides>7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7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7.1 충격량-운동량 정리</vt:lpstr>
      <vt:lpstr>7.2 운동량 보존 법칙</vt:lpstr>
      <vt:lpstr>7.2 운동량 보존 법칙</vt:lpstr>
      <vt:lpstr>7.3 일차원 충돌</vt:lpstr>
      <vt:lpstr>7.3 일차원 충돌</vt:lpstr>
      <vt:lpstr>7.4 이차원 충돌</vt:lpstr>
      <vt:lpstr>7.5 질량 중심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1110</cp:revision>
  <cp:lastPrinted>2001-01-04T08:41:07Z</cp:lastPrinted>
  <dcterms:created xsi:type="dcterms:W3CDTF">1998-07-27T04:31:16Z</dcterms:created>
  <dcterms:modified xsi:type="dcterms:W3CDTF">2021-05-12T07:09:52Z</dcterms:modified>
</cp:coreProperties>
</file>