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464" r:id="rId2"/>
    <p:sldId id="488" r:id="rId3"/>
    <p:sldId id="476" r:id="rId4"/>
    <p:sldId id="492" r:id="rId5"/>
    <p:sldId id="491" r:id="rId6"/>
    <p:sldId id="490" r:id="rId7"/>
    <p:sldId id="493" r:id="rId8"/>
    <p:sldId id="494" r:id="rId9"/>
    <p:sldId id="495" r:id="rId10"/>
    <p:sldId id="496" r:id="rId11"/>
    <p:sldId id="497" r:id="rId12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64"/>
            <p14:sldId id="488"/>
            <p14:sldId id="476"/>
            <p14:sldId id="492"/>
            <p14:sldId id="491"/>
            <p14:sldId id="490"/>
            <p14:sldId id="493"/>
            <p14:sldId id="494"/>
            <p14:sldId id="495"/>
            <p14:sldId id="496"/>
            <p14:sldId id="49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743FD0-3E67-47EC-A78B-483687686283}" type="slidenum">
              <a:rPr lang="en-US" altLang="ko-KR" smtClean="0"/>
              <a:pPr>
                <a:defRPr/>
              </a:pPr>
              <a:t>8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0210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8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4663" y="115888"/>
            <a:ext cx="25923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smtClean="0"/>
              <a:t>1.</a:t>
            </a:r>
            <a:r>
              <a:rPr lang="ko-KR" altLang="en-US" smtClean="0"/>
              <a:t>서론 및 수학적 개념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2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1.1 </a:t>
            </a:r>
            <a:r>
              <a:rPr lang="ko-KR" altLang="en-US" smtClean="0"/>
              <a:t>물리학의 본질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1825" y="1125538"/>
            <a:ext cx="8642350" cy="4867275"/>
          </a:xfrm>
        </p:spPr>
        <p:txBody>
          <a:bodyPr/>
          <a:lstStyle/>
          <a:p>
            <a:r>
              <a:rPr lang="ko-KR" altLang="en-US" sz="16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물리학 법칙의 효용성</a:t>
            </a:r>
            <a:endParaRPr lang="en-US" altLang="ko-KR" sz="160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행성들의 운동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라디오와  </a:t>
            </a:r>
            <a:r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TV</a:t>
            </a: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파동</a:t>
            </a:r>
            <a:r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자기장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레이저 현상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물리학의 특징</a:t>
            </a:r>
            <a:endParaRPr lang="en-US" altLang="ko-KR" sz="160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어느 한 상황에서 얻어진 실험데이터에 근거 다른  자연현상에 대한 예측가능 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물리학의 현대기술에 끼친 예</a:t>
            </a:r>
            <a:endParaRPr lang="en-US" altLang="ko-KR" sz="160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로켓과 우주탐험의 발전      갈릴레이와 뉴턴의 물리법칙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전자산업 및 컴퓨터 산업의 진화는 트랜지스터의 발명으로 촉발     고체의 전기적 성질의 연구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통신의 전자기파 활용     맥스웰의 파동방정식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선</a:t>
            </a:r>
            <a:r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초음파</a:t>
            </a:r>
            <a:r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자기공명법등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레이져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50" name="왼쪽 화살표 2"/>
          <p:cNvSpPr>
            <a:spLocks noChangeArrowheads="1"/>
          </p:cNvSpPr>
          <p:nvPr/>
        </p:nvSpPr>
        <p:spPr bwMode="auto">
          <a:xfrm>
            <a:off x="3440113" y="3357563"/>
            <a:ext cx="217487" cy="142875"/>
          </a:xfrm>
          <a:prstGeom prst="leftArrow">
            <a:avLst>
              <a:gd name="adj1" fmla="val 50000"/>
              <a:gd name="adj2" fmla="val 50741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ko-KR" altLang="en-US" sz="16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51" name="왼쪽 화살표 9"/>
          <p:cNvSpPr>
            <a:spLocks noChangeArrowheads="1"/>
          </p:cNvSpPr>
          <p:nvPr/>
        </p:nvSpPr>
        <p:spPr bwMode="auto">
          <a:xfrm>
            <a:off x="6537325" y="3644900"/>
            <a:ext cx="215900" cy="144463"/>
          </a:xfrm>
          <a:prstGeom prst="leftArrow">
            <a:avLst>
              <a:gd name="adj1" fmla="val 50000"/>
              <a:gd name="adj2" fmla="val 4981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ko-KR" altLang="en-US" sz="16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52" name="왼쪽 화살표 10"/>
          <p:cNvSpPr>
            <a:spLocks noChangeArrowheads="1"/>
          </p:cNvSpPr>
          <p:nvPr/>
        </p:nvSpPr>
        <p:spPr bwMode="auto">
          <a:xfrm>
            <a:off x="3224213" y="3860800"/>
            <a:ext cx="215900" cy="144463"/>
          </a:xfrm>
          <a:prstGeom prst="leftArrow">
            <a:avLst>
              <a:gd name="adj1" fmla="val 50000"/>
              <a:gd name="adj2" fmla="val 4981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ko-KR" altLang="en-US" sz="16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1.2 </a:t>
            </a:r>
            <a:r>
              <a:rPr lang="ko-KR" altLang="en-US" smtClean="0"/>
              <a:t>단위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7173" name="내용 개체 틀 8"/>
          <p:cNvSpPr>
            <a:spLocks noGrp="1"/>
          </p:cNvSpPr>
          <p:nvPr>
            <p:ph idx="1"/>
          </p:nvPr>
        </p:nvSpPr>
        <p:spPr>
          <a:xfrm>
            <a:off x="631825" y="1125538"/>
            <a:ext cx="8642350" cy="4867275"/>
          </a:xfrm>
        </p:spPr>
        <p:txBody>
          <a:bodyPr/>
          <a:lstStyle/>
          <a:p>
            <a:r>
              <a:rPr lang="ko-KR" altLang="en-US" sz="16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 실험의 정확성과 재현성을 확보하기 위한 수단</a:t>
            </a:r>
            <a:endParaRPr lang="en-US" altLang="ko-KR" sz="160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단위계</a:t>
            </a:r>
            <a:r>
              <a:rPr lang="en-US" altLang="ko-KR" sz="16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(SI)</a:t>
            </a: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국제 협약으로 정함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거리단위 미터</a:t>
            </a:r>
            <a:r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(m): 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빛이 진공속에서 </a:t>
            </a:r>
            <a:r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1/299792458 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초 동안 도달하는 거리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질량단위 킬로그램</a:t>
            </a:r>
            <a:r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(kg) :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백금</a:t>
            </a:r>
            <a:r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이리듐 합금의 표준 실린더 용기의 질량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시간의 단위 초</a:t>
            </a:r>
            <a:r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(s): 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지구가 지축을 중심으로 회전하는 평균시간기준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유도단위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표준접두사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174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1997075"/>
            <a:ext cx="49911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400" y="2778125"/>
            <a:ext cx="2447925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1. 3 </a:t>
            </a:r>
            <a:r>
              <a:rPr lang="ko-KR" altLang="en-US" smtClean="0"/>
              <a:t>문제풀이에서의 단위의 역할</a:t>
            </a:r>
          </a:p>
        </p:txBody>
      </p:sp>
      <p:sp>
        <p:nvSpPr>
          <p:cNvPr id="8195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AE10E5E8-06C9-4F6D-A913-1262C9B049B5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196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8197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642350" cy="4868862"/>
          </a:xfrm>
        </p:spPr>
        <p:txBody>
          <a:bodyPr/>
          <a:lstStyle/>
          <a:p>
            <a:r>
              <a:rPr lang="ko-KR" altLang="en-US" sz="16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단위의 변환 </a:t>
            </a:r>
            <a:endParaRPr lang="en-US" altLang="ko-KR" sz="160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벡터 </a:t>
            </a:r>
            <a:r>
              <a:rPr lang="en-US" altLang="ko-KR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은 좌표축 상의 성분벡터 </a:t>
            </a:r>
            <a:r>
              <a:rPr lang="en-US" altLang="ko-KR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x,y,x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합으로 표현된다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198" name="Picture 4" descr="예제 1-1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1368425"/>
            <a:ext cx="6985000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1. 3 </a:t>
            </a:r>
            <a:r>
              <a:rPr lang="ko-KR" altLang="en-US" smtClean="0"/>
              <a:t>문제풀이에서의 단위의 역할</a:t>
            </a:r>
          </a:p>
        </p:txBody>
      </p:sp>
      <p:sp>
        <p:nvSpPr>
          <p:cNvPr id="9219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B9FE3D59-A113-4923-8509-CAFE87C9DD9F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220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8197" name="내용 개체 틀 8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631825" y="1052513"/>
            <a:ext cx="8642350" cy="4868862"/>
          </a:xfrm>
          <a:blipFill rotWithShape="0">
            <a:blip r:embed="rId2"/>
            <a:stretch>
              <a:fillRect l="-141" t="-376"/>
            </a:stretch>
          </a:blipFill>
          <a:extLst/>
        </p:spPr>
        <p:txBody>
          <a:bodyPr/>
          <a:lstStyle/>
          <a:p>
            <a:r>
              <a:rPr lang="ko-KR" altLang="en-US">
                <a:noFill/>
              </a:rPr>
              <a:t> </a:t>
            </a:r>
          </a:p>
        </p:txBody>
      </p:sp>
      <p:pic>
        <p:nvPicPr>
          <p:cNvPr id="9222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763" y="2420938"/>
            <a:ext cx="168433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75" y="2825750"/>
            <a:ext cx="1446213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오른쪽 화살표 1"/>
          <p:cNvSpPr>
            <a:spLocks noChangeArrowheads="1"/>
          </p:cNvSpPr>
          <p:nvPr/>
        </p:nvSpPr>
        <p:spPr bwMode="auto">
          <a:xfrm>
            <a:off x="2868613" y="2597150"/>
            <a:ext cx="215900" cy="144463"/>
          </a:xfrm>
          <a:prstGeom prst="rightArrow">
            <a:avLst>
              <a:gd name="adj1" fmla="val 50000"/>
              <a:gd name="adj2" fmla="val 4981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ko-KR" altLang="en-US" sz="16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225" name="오른쪽 화살표 1"/>
          <p:cNvSpPr>
            <a:spLocks noChangeArrowheads="1"/>
          </p:cNvSpPr>
          <p:nvPr/>
        </p:nvSpPr>
        <p:spPr bwMode="auto">
          <a:xfrm>
            <a:off x="2852738" y="2982913"/>
            <a:ext cx="215900" cy="144462"/>
          </a:xfrm>
          <a:prstGeom prst="rightArrow">
            <a:avLst>
              <a:gd name="adj1" fmla="val 50000"/>
              <a:gd name="adj2" fmla="val 4981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ko-KR" altLang="en-US" sz="16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1.4 </a:t>
            </a:r>
            <a:r>
              <a:rPr lang="ko-KR" altLang="en-US" smtClean="0"/>
              <a:t>삼각법</a:t>
            </a:r>
          </a:p>
        </p:txBody>
      </p:sp>
      <p:sp>
        <p:nvSpPr>
          <p:cNvPr id="10243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55B7F5E2-24EA-4A57-B18E-6E89EAB412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244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7173" name="내용 개체 틀 8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631824" y="1125538"/>
            <a:ext cx="8929687" cy="4867275"/>
          </a:xfrm>
          <a:blipFill rotWithShape="0">
            <a:blip r:embed="rId2"/>
            <a:stretch>
              <a:fillRect l="-137" t="-376"/>
            </a:stretch>
          </a:blipFill>
          <a:extLst/>
        </p:spPr>
        <p:txBody>
          <a:bodyPr/>
          <a:lstStyle/>
          <a:p>
            <a:r>
              <a:rPr lang="ko-KR" altLang="en-US">
                <a:noFill/>
              </a:rPr>
              <a:t> </a:t>
            </a:r>
          </a:p>
        </p:txBody>
      </p:sp>
      <p:pic>
        <p:nvPicPr>
          <p:cNvPr id="10246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1412875"/>
            <a:ext cx="2897188" cy="177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2565400"/>
            <a:ext cx="2366963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1. 5 </a:t>
            </a:r>
            <a:r>
              <a:rPr lang="ko-KR" altLang="en-US" smtClean="0"/>
              <a:t>스칼라와 벡터</a:t>
            </a:r>
          </a:p>
        </p:txBody>
      </p:sp>
      <p:sp>
        <p:nvSpPr>
          <p:cNvPr id="1126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D719BA07-CB1F-4725-BA83-5A309E48C869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26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11269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642350" cy="5113337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의미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스칼라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(Scalar) :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값이 하나의 수치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실수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표현되는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물리량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예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질량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밀도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압력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x,y,z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,….</a:t>
            </a:r>
          </a:p>
          <a:p>
            <a:pPr lvl="1"/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벡터량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(Vector quantity) :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공간 내에서 크기와 방향을 동시에 갖는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물리량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힘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속도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270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2276475"/>
            <a:ext cx="307340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1. 6 </a:t>
            </a:r>
            <a:r>
              <a:rPr lang="ko-KR" altLang="en-US" smtClean="0"/>
              <a:t>벡터의 덧셈과 뺄셈</a:t>
            </a:r>
          </a:p>
        </p:txBody>
      </p:sp>
      <p:sp>
        <p:nvSpPr>
          <p:cNvPr id="1229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3F7A743E-FFED-421E-A2F2-DC6E67EAF115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29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9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5" y="1052513"/>
                <a:ext cx="8858250" cy="5113337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덧셈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첫 번째 벡터의 머리에 두 번째 벡터의 꼬리를 두면 함성된 벡터는 첫 번째 벡터의 꼬리에서 시작하여 두 번째 벡터의 머리지점에서 끝난다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같은 방향을 향하고 있는 임의의 두 벡터 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A, B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합벡터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R=A+B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수직인 벡터의 합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R=A+B (R=275m,</a:t>
                </a:r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동쪽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)+(125m </a:t>
                </a:r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북쪽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2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크기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𝑅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(275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125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=302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2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𝐵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𝐴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125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275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24.4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벡터가 직각이 아닌 경우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1229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5" y="1052513"/>
                <a:ext cx="8858250" cy="5113337"/>
              </a:xfrm>
              <a:blipFill>
                <a:blip r:embed="rId2"/>
                <a:stretch>
                  <a:fillRect l="-138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294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128" y="1613076"/>
            <a:ext cx="2395537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944" y="2623527"/>
            <a:ext cx="2185254" cy="1598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5137" y="4437112"/>
            <a:ext cx="2177775" cy="165618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42915" y="4424146"/>
            <a:ext cx="2413819" cy="1589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1. 6 </a:t>
            </a:r>
            <a:r>
              <a:rPr lang="ko-KR" altLang="en-US" smtClean="0"/>
              <a:t>벡터의 덧셈과 뺄셈</a:t>
            </a:r>
          </a:p>
        </p:txBody>
      </p:sp>
      <p:sp>
        <p:nvSpPr>
          <p:cNvPr id="1229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3F7A743E-FFED-421E-A2F2-DC6E67EAF115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8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29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12293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858250" cy="5113337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뺄셈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한벡터에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-1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곱하면  그 벡터의 크기는  그대로이고 방향은 반대가 된다는 사실을 이용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덧셈과 같은 원리를 이용한다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A=C-B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벡터의 경우  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A=C+(-B)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표현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073" y="1664868"/>
            <a:ext cx="3476570" cy="143738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623" y="3139073"/>
            <a:ext cx="2344185" cy="95866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6542" y="3219025"/>
            <a:ext cx="2238982" cy="75602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9825" y="4173409"/>
            <a:ext cx="3071811" cy="205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1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1. 7 </a:t>
            </a:r>
            <a:r>
              <a:rPr lang="ko-KR" altLang="en-US" dirty="0" smtClean="0"/>
              <a:t>벡터의 성분</a:t>
            </a:r>
          </a:p>
        </p:txBody>
      </p:sp>
      <p:sp>
        <p:nvSpPr>
          <p:cNvPr id="1229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3F7A743E-FFED-421E-A2F2-DC6E67EAF115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9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29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9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5" y="1052513"/>
                <a:ext cx="8858250" cy="5113337"/>
              </a:xfrm>
            </p:spPr>
            <p:txBody>
              <a:bodyPr/>
              <a:lstStyle/>
              <a:p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터성분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R </a:t>
                </a:r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벡터의 크기 및 방향은 직선상을 이동한 거리 및 방향 표시</a:t>
                </a:r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다른 경로로 표현 즉 동쪽으로 </a:t>
                </a:r>
                <a:r>
                  <a:rPr lang="ko-KR" altLang="en-US" b="1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이동후</a:t>
                </a:r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90</a:t>
                </a:r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도 북쪽으로 이동</a:t>
                </a:r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경우 두 변위벡터 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x, y</a:t>
                </a:r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각각 벡터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r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y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성분이라 함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결국 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r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벡터는  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r=</a:t>
                </a:r>
                <a:r>
                  <a:rPr lang="en-US" altLang="ko-KR" b="1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x+y</a:t>
                </a:r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표현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임의의 벡터 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성분벡터로의 표현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𝑨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𝑨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𝒙</m:t>
                        </m:r>
                      </m:sub>
                    </m:sSub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𝑨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𝒚</m:t>
                        </m:r>
                      </m:sub>
                    </m:sSub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이차원에서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 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벡터성분은 서로 수직인 두 벡터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𝑨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𝒙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</m:t>
                    </m:r>
                    <m:r>
                      <a:rPr lang="ko-KR" altLang="en-US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와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𝑨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𝒙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이며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이들은 각각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축과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y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축에 평행하다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단위벡터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크기가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이고 차원이 없는 벡터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단</a:t>
                </a:r>
                <a14:m>
                  <m:oMath xmlns:m="http://schemas.openxmlformats.org/officeDocument/2006/math">
                    <m:r>
                      <a:rPr lang="ko-KR" altLang="en-US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위</m:t>
                    </m:r>
                    <m:r>
                      <a:rPr lang="ko-KR" altLang="en-US" b="1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벡</m:t>
                    </m:r>
                    <m:r>
                      <a:rPr lang="ko-KR" altLang="en-US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터</m:t>
                    </m:r>
                    <m:r>
                      <a:rPr lang="ko-KR" altLang="en-US" b="1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와</m:t>
                    </m:r>
                    <m:r>
                      <a:rPr lang="en-US" altLang="ko-KR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b="1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벡</m:t>
                    </m:r>
                    <m:r>
                      <a:rPr lang="ko-KR" altLang="en-US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터</m:t>
                    </m:r>
                    <m:r>
                      <a:rPr lang="ko-KR" altLang="en-US" b="1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b="1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성</m:t>
                    </m:r>
                    <m:r>
                      <a:rPr lang="ko-KR" altLang="en-US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분</m:t>
                    </m:r>
                    <m:r>
                      <a:rPr lang="ko-KR" altLang="en-US" b="1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으</m:t>
                    </m:r>
                    <m:r>
                      <a:rPr lang="ko-KR" altLang="en-US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en-US" altLang="ko-KR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b="1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표</m:t>
                    </m:r>
                    <m:r>
                      <a:rPr lang="ko-KR" altLang="en-US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현</m:t>
                    </m:r>
                    <m:r>
                      <a:rPr lang="en-US" altLang="ko-KR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; 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𝑨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acc>
                      <m:accPr>
                        <m:chr m:val="̂"/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𝒙</m:t>
                        </m:r>
                      </m:e>
                    </m:acc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acc>
                      <m:accPr>
                        <m:chr m:val="̂"/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𝒚</m:t>
                        </m:r>
                      </m:e>
                    </m:acc>
                  </m:oMath>
                </a14:m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스칼라 성분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1229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5" y="1052513"/>
                <a:ext cx="8858250" cy="5113337"/>
              </a:xfrm>
              <a:blipFill>
                <a:blip r:embed="rId2"/>
                <a:stretch>
                  <a:fillRect l="-138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4700" y="1112328"/>
            <a:ext cx="2701044" cy="158417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856" y="2991221"/>
            <a:ext cx="2009192" cy="139037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6776" y="2660215"/>
            <a:ext cx="2341580" cy="18002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8271" y="2822360"/>
            <a:ext cx="1728192" cy="189853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6378" y="3789040"/>
            <a:ext cx="2123260" cy="2052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68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1. 7 </a:t>
            </a:r>
            <a:r>
              <a:rPr lang="ko-KR" altLang="en-US" dirty="0" smtClean="0"/>
              <a:t>벡터의 성분</a:t>
            </a:r>
          </a:p>
        </p:txBody>
      </p:sp>
      <p:sp>
        <p:nvSpPr>
          <p:cNvPr id="1229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3F7A743E-FFED-421E-A2F2-DC6E67EAF115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10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29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12293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858250" cy="5113337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벡터를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성분별로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분해하기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Picture 3" descr="예제 1-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52" y="1412417"/>
            <a:ext cx="7200800" cy="4861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38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1. 8 </a:t>
            </a:r>
            <a:r>
              <a:rPr lang="ko-KR" altLang="en-US" dirty="0" smtClean="0"/>
              <a:t>성분을 이용한 벡터의 덧셈</a:t>
            </a:r>
          </a:p>
        </p:txBody>
      </p:sp>
      <p:sp>
        <p:nvSpPr>
          <p:cNvPr id="1229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3F7A743E-FFED-421E-A2F2-DC6E67EAF115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29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9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5" y="1052513"/>
                <a:ext cx="8858250" cy="5113337"/>
              </a:xfrm>
            </p:spPr>
            <p:txBody>
              <a:bodyPr/>
              <a:lstStyle/>
              <a:p>
                <a:r>
                  <a:rPr lang="en-US" altLang="ko-KR" sz="16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C=A+B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성분을 이용한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합벡터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 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,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𝐶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𝑦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𝐶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𝑥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</m:func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예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제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1.6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성분을 이용한 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벡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터의 덧셈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(135.6 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(76 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=155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𝐶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𝑦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𝐶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𝑥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func>
                          <m:func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ko-KR" b="0" i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tan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−1</m:t>
                                </m:r>
                              </m:sup>
                            </m:sSup>
                          </m:fName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76 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𝑚</m:t>
                                    </m:r>
                                  </m:num>
                                  <m:den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135.6 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𝑚</m:t>
                                    </m:r>
                                  </m:den>
                                </m:f>
                              </m:e>
                            </m:d>
                          </m:e>
                        </m:func>
                      </m:e>
                    </m:func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29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sup>
                    </m:sSup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1229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5" y="1052513"/>
                <a:ext cx="8858250" cy="5113337"/>
              </a:xfrm>
              <a:blipFill rotWithShape="0">
                <a:blip r:embed="rId2"/>
                <a:stretch>
                  <a:fillRect l="-138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552" y="1412776"/>
            <a:ext cx="5688632" cy="180421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6950" y="3150388"/>
            <a:ext cx="3459300" cy="217104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0912" y="5254826"/>
            <a:ext cx="5475139" cy="991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68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28926</TotalTime>
  <Words>748</Words>
  <Application>Microsoft Office PowerPoint</Application>
  <PresentationFormat>A4 용지(210x297mm)</PresentationFormat>
  <Paragraphs>149</Paragraphs>
  <Slides>11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1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1.1 물리학의 본질</vt:lpstr>
      <vt:lpstr>1.2 단위</vt:lpstr>
      <vt:lpstr>1. 3 문제풀이에서의 단위의 역할</vt:lpstr>
      <vt:lpstr>1. 3 문제풀이에서의 단위의 역할</vt:lpstr>
      <vt:lpstr>1.4 삼각법</vt:lpstr>
      <vt:lpstr>1. 5 스칼라와 벡터</vt:lpstr>
      <vt:lpstr>1. 6 벡터의 덧셈과 뺄셈</vt:lpstr>
      <vt:lpstr>1. 6 벡터의 덧셈과 뺄셈</vt:lpstr>
      <vt:lpstr>1. 7 벡터의 성분</vt:lpstr>
      <vt:lpstr>1. 7 벡터의 성분</vt:lpstr>
      <vt:lpstr>1. 8 성분을 이용한 벡터의 덧셈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user</cp:lastModifiedBy>
  <cp:revision>908</cp:revision>
  <cp:lastPrinted>2001-01-04T08:41:07Z</cp:lastPrinted>
  <dcterms:created xsi:type="dcterms:W3CDTF">1998-07-27T04:31:16Z</dcterms:created>
  <dcterms:modified xsi:type="dcterms:W3CDTF">2022-03-02T08:25:37Z</dcterms:modified>
</cp:coreProperties>
</file>