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64" r:id="rId2"/>
    <p:sldId id="514" r:id="rId3"/>
    <p:sldId id="515" r:id="rId4"/>
    <p:sldId id="516" r:id="rId5"/>
    <p:sldId id="517" r:id="rId6"/>
    <p:sldId id="518" r:id="rId7"/>
    <p:sldId id="519" r:id="rId8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2D2FF69-30AE-4C5A-BEFE-36FBDD32EE0D}">
          <p14:sldIdLst>
            <p14:sldId id="464"/>
            <p14:sldId id="514"/>
            <p14:sldId id="515"/>
            <p14:sldId id="516"/>
            <p14:sldId id="517"/>
            <p14:sldId id="518"/>
            <p14:sldId id="519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1" autoAdjust="0"/>
    <p:restoredTop sz="94636" autoAdjust="0"/>
  </p:normalViewPr>
  <p:slideViewPr>
    <p:cSldViewPr>
      <p:cViewPr varScale="1">
        <p:scale>
          <a:sx n="108" d="100"/>
          <a:sy n="108" d="100"/>
        </p:scale>
        <p:origin x="13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defRPr sz="1200"/>
            </a:lvl1pPr>
          </a:lstStyle>
          <a:p>
            <a:pPr>
              <a:defRPr/>
            </a:pPr>
            <a:fld id="{85726588-9131-4606-8D7A-82FC008AF9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84581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8743FD0-3E67-47EC-A78B-4836876862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833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73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24663" y="115888"/>
            <a:ext cx="25923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en-US" altLang="ko-KR" dirty="0" smtClean="0"/>
              <a:t>8. </a:t>
            </a:r>
            <a:r>
              <a:rPr lang="ko-KR" altLang="en-US" dirty="0" smtClean="0"/>
              <a:t>회전운동학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A5EB-6463-483A-A5F9-270127D2D2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2885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97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FC79-29D4-4208-B10F-3AA8C4B2E8D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750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29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0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1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1032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4" name="비트맵 이미지" r:id="rId5" imgW="771429" imgH="343039" progId="Paint.Picture">
                  <p:embed/>
                </p:oleObj>
              </mc:Choice>
              <mc:Fallback>
                <p:oleObj name="비트맵 이미지" r:id="rId5" imgW="771429" imgH="343039" progId="Paint.Picture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32CC75-150D-4B3D-9B74-723B0BF62B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anose="020B0609000101010101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anose="020B0609000101010101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중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중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8.1 </a:t>
            </a:r>
            <a:r>
              <a:rPr lang="ko-KR" altLang="en-US" dirty="0" smtClean="0"/>
              <a:t>회전운동과 </a:t>
            </a:r>
            <a:r>
              <a:rPr lang="ko-KR" altLang="en-US" dirty="0" err="1" smtClean="0"/>
              <a:t>각변위</a:t>
            </a:r>
            <a:endParaRPr lang="ko-KR" altLang="en-US" dirty="0" smtClean="0"/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회전축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 궤도들의 중심점들은 회전축이라 불리는 하나의 직선을 구성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변위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14:m>
                  <m:oMath xmlns:m="http://schemas.openxmlformats.org/officeDocument/2006/math">
                    <m:r>
                      <a:rPr lang="en-US" altLang="ko-KR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ko-KR" altLang="en-US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물체의 임의의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한점을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통과하고 회전축을 수직으로 가로지르는 직선을 쓸고 지나간 각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ea typeface="맑은 고딕" panose="020B0503020000020004" pitchFamily="50" charset="-127"/>
                  </a:rPr>
                  <a:t>반시계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방향을 양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(+)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정한다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en-US" altLang="ko-KR" dirty="0" smtClean="0">
                    <a:ea typeface="맑은 고딕" panose="020B0503020000020004" pitchFamily="50" charset="-127"/>
                  </a:rPr>
                  <a:t>SI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단위 라디안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(rad),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각도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(degree),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회전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(rev)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𝑟𝑎𝑑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호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의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길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이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반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지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름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den>
                    </m:f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8.1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이웃한 두 정지위성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반지름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=4.23×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=2.00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2.00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2.00°</m:t>
                        </m:r>
                      </m:e>
                    </m:d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𝑟𝑎𝑑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360°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=0.0349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𝑟𝑎𝑑</m:t>
                    </m:r>
                  </m:oMath>
                </a14:m>
                <a:endParaRPr lang="en-US" altLang="ko-KR" b="0" dirty="0" smtClean="0">
                  <a:ea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4.23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7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0.0394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𝑟𝑎𝑑</m:t>
                        </m:r>
                      </m:e>
                    </m:d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/>
                <a:r>
                  <a:rPr lang="en-US" altLang="ko-KR" b="0" dirty="0" smtClean="0">
                    <a:ea typeface="Cambria Math" panose="02040503050406030204" pitchFamily="18" charset="0"/>
                  </a:rPr>
                  <a:t>     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=1.48×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</m:oMath>
                </a14:m>
                <a:endParaRPr lang="en-US" altLang="ko-KR" b="0" dirty="0" smtClean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4783" y="1263631"/>
            <a:ext cx="1301184" cy="268467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1099" y="2277105"/>
            <a:ext cx="2113576" cy="167119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8207" y="4269162"/>
            <a:ext cx="3060868" cy="1406649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8685" y="3284984"/>
            <a:ext cx="1976201" cy="28443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8.2 </a:t>
            </a:r>
            <a:r>
              <a:rPr lang="ko-KR" altLang="en-US" dirty="0" smtClean="0"/>
              <a:t>각속도와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각가속도</a:t>
            </a:r>
            <a:endParaRPr lang="ko-KR" altLang="en-US" dirty="0" smtClean="0"/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각속도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 각속도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(average angular velocity: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</m:ac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</m:acc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𝜃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각변위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(경과한 시간)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𝑟𝑎𝑑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8.2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철봉대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위의 체조 선수 </a:t>
                </a:r>
                <a:r>
                  <a:rPr lang="en-US" altLang="ko-KR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:1.9</a:t>
                </a:r>
                <a:r>
                  <a:rPr lang="ko-KR" altLang="en-US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초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동안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  평균각속도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?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변위를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rad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으로 표시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=−2.0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𝑟𝑒𝑣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𝑟𝑎𝑑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𝑟𝑒𝑣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=−12.6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𝑟𝑎𝑑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</m:acc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−12.6 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𝑟𝑎𝑑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1.9 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=−6.63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𝑟𝑎𝑑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순간 각속도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→0</m:t>
                            </m:r>
                          </m:lim>
                        </m:limLow>
                      </m:fName>
                      <m:e>
                        <m:acc>
                          <m:accPr>
                            <m:chr m:val="̅"/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accPr>
                          <m:e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</m:acc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→0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ko-KR" altLang="en-US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num>
                          <m:den>
                            <m:r>
                              <a:rPr lang="en-US" altLang="ko-KR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den>
                        </m:f>
                      </m:e>
                    </m:func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가속도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가속도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(average angular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acceleration: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𝛼</m:t>
                        </m:r>
                      </m:e>
                    </m:acc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𝛼</m:t>
                        </m:r>
                      </m:e>
                    </m:acc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각속도의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변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화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(경과한 시간)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𝑟𝑎𝑑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0979" y="2564904"/>
            <a:ext cx="2610171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79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8.3 </a:t>
            </a:r>
            <a:r>
              <a:rPr lang="ko-KR" altLang="en-US" dirty="0" smtClean="0"/>
              <a:t>회전 운동학의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방정식들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회전하는 물체의 처음 방향이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b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</m:t>
                    </m:r>
                  </m:oMath>
                </a14:m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에서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sz="160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</m:e>
                      <m:sub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이라 가정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변위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시간 간격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 각속도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</m:ac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</m:ac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 운동과 직선 운동에 대한 운동 방정식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8.3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믹서기에서의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혼합 </a:t>
                </a:r>
                <a14:m>
                  <m:oMath xmlns:m="http://schemas.openxmlformats.org/officeDocument/2006/math">
                    <m:r>
                      <a:rPr lang="en-US" altLang="ko-KR" sz="16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</m:t>
                    </m:r>
                    <m:r>
                      <a:rPr lang="en-US" altLang="ko-KR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이라 가정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저속에서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각속도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+375 rad/s,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고속에서 나중 각 변위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:44 rad(7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가속도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+1740 </m:t>
                    </m:r>
                    <m:r>
                      <m:rPr>
                        <m:sty m:val="p"/>
                      </m:rPr>
                      <a:rPr lang="en-US" altLang="ko-KR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rad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식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+2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ko-KR" altLang="en-US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+2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𝛼𝜃</m:t>
                        </m:r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(375 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𝑟𝑎𝑑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)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+2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1740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𝑟𝑎𝑑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44 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𝑟𝑎𝑑</m:t>
                            </m:r>
                          </m:e>
                        </m:d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=542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𝑟𝑎𝑑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179" y="2406213"/>
            <a:ext cx="4811902" cy="203831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6069" y="2113048"/>
            <a:ext cx="2657475" cy="181927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3259" y="3932323"/>
            <a:ext cx="1492613" cy="2231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04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8.4 </a:t>
            </a:r>
            <a:r>
              <a:rPr lang="ko-KR" altLang="en-US" dirty="0" smtClean="0"/>
              <a:t>각 변수와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접선 변수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접선속도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(tangential velocity 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6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  <m:sub>
                        <m:r>
                          <a:rPr lang="en-US" altLang="ko-KR" sz="16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𝑻</m:t>
                        </m:r>
                      </m:sub>
                    </m:sSub>
                  </m:oMath>
                </a14:m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스케이터가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그리는 원의 접선 방향의 속도 벡터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접선속력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접선속도의 크기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직선형태의 운동 유지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→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양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변을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t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나누면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)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접선속력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각속도의 크기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접선 가속도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각속도가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변할 때에도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반지름선을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직선으로 유지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바깥의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스케이터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들은 접선속력을 증가시켜야 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즉 스케이트를 가속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𝑇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𝑇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−(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ko-KR" altLang="en-US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𝑡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접선가속도는 반지름에 비례한다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기준 스케이트로부터 가장 멀리 떨어진 스케이트가 접선 가속도가 가장 큼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3280" y="1268760"/>
            <a:ext cx="1826146" cy="206330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2023" y="3536341"/>
            <a:ext cx="2191971" cy="1620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95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8.4 </a:t>
            </a:r>
            <a:r>
              <a:rPr lang="ko-KR" altLang="en-US" dirty="0" smtClean="0"/>
              <a:t>각 변수와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접선 변수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8.4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헬리콥터 날개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=6.50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𝑟𝑒𝑣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=1.3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𝑟𝑒𝑣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일때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접선속력과 접선 가속도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각속도의 변환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6.50 </m:t>
                        </m:r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𝑟𝑒𝑣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den>
                        </m:f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𝜋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𝑟𝑎𝑑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𝑟𝑒𝑣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=40.8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𝑟𝑎𝑑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 점의 접선속도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3.00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40.8  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𝑟𝑎𝑑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=122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 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6.70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40.8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𝑟𝑎𝑑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273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가속도의 변환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1.30 </m:t>
                        </m:r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𝑟𝑒𝑣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𝜋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𝑟𝑎𝑑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𝑟𝑒𝑣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=8.17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𝑟𝑎𝑑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 점의 접선 가속도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𝛼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3.00 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8.17 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𝑟𝑎𝑑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=24.5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 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𝛼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6.7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8.17 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𝑟𝑎𝑑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54.7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3120" y="2276872"/>
            <a:ext cx="3050196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70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8.5 </a:t>
            </a:r>
            <a:r>
              <a:rPr lang="ko-KR" altLang="en-US" dirty="0" smtClean="0"/>
              <a:t>구심</a:t>
            </a:r>
            <a:r>
              <a:rPr lang="en-US" altLang="ko-KR" dirty="0" smtClean="0"/>
              <a:t> </a:t>
            </a:r>
            <a:r>
              <a:rPr lang="ko-KR" altLang="en-US" dirty="0" smtClean="0"/>
              <a:t>가속도와 접선 가속도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6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등속 원운동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일정한 접속 속력을 갖는다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접선속도의 크기가 일정해도 벡터의 방향이 끊임없이 변한다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원의 중심 방향으로 가속도 존재      구심 가속도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𝒂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𝒄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구심가속도의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크기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𝑇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부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등속 원운동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비행기의 추진력이 접선 가속도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𝛼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 갖게 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구심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가속도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와 접선 가속도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총 가속도 는 두 벡터의 합으로 표시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𝑐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𝑇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∅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𝑇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</m:den>
                        </m:f>
                      </m:e>
                    </m:func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Cambria Math" panose="02040503050406030204" pitchFamily="18" charset="0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원반던지기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선수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0.27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초 동안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15.0 rad/s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각속도로 가속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원반이 손을 떠나는 순간 가속도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𝑐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𝑇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  <m:sSup>
                              <m:sSupPr>
                                <m:ctrlP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ko-KR" altLang="en-US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𝜔</m:t>
                                </m:r>
                              </m:e>
                              <m:sup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  <m:r>
                              <a:rPr lang="ko-KR" altLang="en-US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𝛼</m:t>
                            </m:r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ad>
                      <m:radPr>
                        <m:degHide m:val="on"/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ko-KR" altLang="en-US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p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4</m:t>
                            </m:r>
                          </m:sup>
                        </m:s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ko-KR" altLang="en-US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𝛼</m:t>
                            </m:r>
                          </m:e>
                          <m:sup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b="0" dirty="0" smtClean="0">
                    <a:ea typeface="맑은 고딕" panose="020B0503020000020004" pitchFamily="50" charset="-127"/>
                  </a:rPr>
                  <a:t>  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ad>
                      <m:radPr>
                        <m:degHide m:val="on"/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ko-KR" altLang="en-US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p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4</m:t>
                            </m:r>
                          </m:sup>
                        </m:s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f>
                          <m:f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(</m:t>
                                </m:r>
                                <m:r>
                                  <a:rPr lang="ko-KR" altLang="en-US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𝜔</m:t>
                                </m:r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ko-KR" altLang="en-US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𝜔</m:t>
                                    </m:r>
                                  </m:e>
                                  <m:sub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ra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0.810 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</m:d>
                    <m:rad>
                      <m:radPr>
                        <m:degHide m:val="on"/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15 </m:t>
                                </m:r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𝑟𝑎𝑑</m:t>
                                </m:r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4</m:t>
                            </m:r>
                          </m:sup>
                        </m:sSup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sSup>
                          <m:sSup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altLang="ko-KR" i="1" dirty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i="1" dirty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15</m:t>
                                    </m:r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 </m:t>
                                    </m:r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𝑟𝑎𝑑</m:t>
                                    </m:r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/</m:t>
                                    </m:r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𝑠</m:t>
                                    </m:r>
                                    <m:r>
                                      <a:rPr lang="en-US" altLang="ko-KR" i="1" dirty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−</m:t>
                                    </m:r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0</m:t>
                                    </m:r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𝑟𝑎𝑑</m:t>
                                    </m:r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/</m:t>
                                    </m:r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𝑠</m:t>
                                    </m:r>
                                  </m:num>
                                  <m:den>
                                    <m:r>
                                      <a:rPr lang="en-US" altLang="ko-KR" i="1" dirty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0.270</m:t>
                                    </m:r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 </m:t>
                                    </m:r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𝑠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=188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각도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∅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𝑇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𝑐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func>
                          <m:func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ko-KR" b="0" i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tan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−1</m:t>
                                </m:r>
                              </m:sup>
                            </m:sSup>
                          </m:fName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𝑟</m:t>
                                    </m:r>
                                    <m:r>
                                      <a:rPr lang="ko-KR" altLang="en-US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𝛼</m:t>
                                    </m:r>
                                  </m:num>
                                  <m:den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𝑟</m:t>
                                    </m:r>
                                    <m:sSup>
                                      <m:sSupPr>
                                        <m:ctrlPr>
                                          <a:rPr lang="en-US" altLang="ko-KR" b="0" i="1" smtClean="0">
                                            <a:latin typeface="Cambria Math" panose="02040503050406030204" pitchFamily="18" charset="0"/>
                                            <a:ea typeface="맑은 고딕" panose="020B0503020000020004" pitchFamily="50" charset="-127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ko-KR" altLang="en-US" b="0" i="1" smtClean="0">
                                            <a:latin typeface="Cambria Math" panose="02040503050406030204" pitchFamily="18" charset="0"/>
                                            <a:ea typeface="맑은 고딕" panose="020B0503020000020004" pitchFamily="50" charset="-127"/>
                                          </a:rPr>
                                          <m:t>𝜔</m:t>
                                        </m:r>
                                      </m:e>
                                      <m:sup>
                                        <m:r>
                                          <a:rPr lang="en-US" altLang="ko-KR" b="0" i="1" smtClean="0">
                                            <a:latin typeface="Cambria Math" panose="02040503050406030204" pitchFamily="18" charset="0"/>
                                            <a:ea typeface="맑은 고딕" panose="020B0503020000020004" pitchFamily="50" charset="-127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e>
                            </m:d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=</m:t>
                            </m:r>
                            <m:func>
                              <m:func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uncPr>
                              <m:fName>
                                <m:sSup>
                                  <m:sSup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ko-KR" b="0" i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tan</m:t>
                                    </m:r>
                                  </m:e>
                                  <m:sup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−1</m:t>
                                    </m:r>
                                  </m:sup>
                                </m:sSup>
                              </m:fName>
                              <m:e>
                                <m:d>
                                  <m:d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ctrlPr>
                                          <a:rPr lang="en-US" altLang="ko-KR" b="0" i="1" smtClean="0">
                                            <a:latin typeface="Cambria Math" panose="02040503050406030204" pitchFamily="18" charset="0"/>
                                            <a:ea typeface="맑은 고딕" panose="020B0503020000020004" pitchFamily="50" charset="-127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ko-KR" altLang="en-US" b="0" i="1" smtClean="0">
                                            <a:latin typeface="Cambria Math" panose="02040503050406030204" pitchFamily="18" charset="0"/>
                                            <a:ea typeface="맑은 고딕" panose="020B0503020000020004" pitchFamily="50" charset="-127"/>
                                          </a:rPr>
                                          <m:t>𝛼</m:t>
                                        </m:r>
                                      </m:num>
                                      <m:den>
                                        <m:sSup>
                                          <m:sSupPr>
                                            <m:ctrlP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  <a:ea typeface="맑은 고딕" panose="020B0503020000020004" pitchFamily="50" charset="-127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ko-KR" altLang="en-US" b="0" i="1" smtClean="0">
                                                <a:latin typeface="Cambria Math" panose="02040503050406030204" pitchFamily="18" charset="0"/>
                                                <a:ea typeface="맑은 고딕" panose="020B0503020000020004" pitchFamily="50" charset="-127"/>
                                              </a:rPr>
                                              <m:t>𝜔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  <a:ea typeface="맑은 고딕" panose="020B0503020000020004" pitchFamily="50" charset="-127"/>
                                              </a:rPr>
                                              <m:t>2</m:t>
                                            </m:r>
                                          </m:sup>
                                        </m:sSup>
                                      </m:den>
                                    </m:f>
                                  </m:e>
                                </m:d>
                              </m:e>
                            </m:func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=</m:t>
                            </m:r>
                            <m:func>
                              <m:func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uncPr>
                              <m:fName>
                                <m:sSup>
                                  <m:sSup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ko-KR" b="0" i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tan</m:t>
                                    </m:r>
                                  </m:e>
                                  <m:sup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−1</m:t>
                                    </m:r>
                                  </m:sup>
                                </m:sSup>
                              </m:fName>
                              <m:e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ctrlPr>
                                          <a:rPr lang="en-US" altLang="ko-KR" b="0" i="1" smtClean="0">
                                            <a:latin typeface="Cambria Math" panose="02040503050406030204" pitchFamily="18" charset="0"/>
                                            <a:ea typeface="맑은 고딕" panose="020B0503020000020004" pitchFamily="50" charset="-127"/>
                                          </a:rPr>
                                        </m:ctrlPr>
                                      </m:fPr>
                                      <m:num>
                                        <m:d>
                                          <m:dPr>
                                            <m:ctrlP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  <a:ea typeface="맑은 고딕" panose="020B0503020000020004" pitchFamily="50" charset="-127"/>
                                              </a:rPr>
                                            </m:ctrlPr>
                                          </m:dPr>
                                          <m:e>
                                            <m:r>
                                              <a:rPr lang="ko-KR" altLang="en-US" b="0" i="1" smtClean="0">
                                                <a:latin typeface="Cambria Math" panose="02040503050406030204" pitchFamily="18" charset="0"/>
                                                <a:ea typeface="맑은 고딕" panose="020B0503020000020004" pitchFamily="50" charset="-127"/>
                                              </a:rPr>
                                              <m:t>𝜔</m:t>
                                            </m:r>
                                            <m: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  <a:ea typeface="맑은 고딕" panose="020B0503020000020004" pitchFamily="50" charset="-127"/>
                                              </a:rPr>
                                              <m:t>−</m:t>
                                            </m:r>
                                            <m:sSub>
                                              <m:sSubPr>
                                                <m:ctrlPr>
                                                  <a:rPr lang="en-US" altLang="ko-KR" b="0" i="1" smtClean="0">
                                                    <a:latin typeface="Cambria Math" panose="02040503050406030204" pitchFamily="18" charset="0"/>
                                                    <a:ea typeface="맑은 고딕" panose="020B0503020000020004" pitchFamily="50" charset="-127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ko-KR" altLang="en-US" b="0" i="1" smtClean="0">
                                                    <a:latin typeface="Cambria Math" panose="02040503050406030204" pitchFamily="18" charset="0"/>
                                                    <a:ea typeface="맑은 고딕" panose="020B0503020000020004" pitchFamily="50" charset="-127"/>
                                                  </a:rPr>
                                                  <m:t>𝜔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en-US" altLang="ko-KR" b="0" i="1" smtClean="0">
                                                    <a:latin typeface="Cambria Math" panose="02040503050406030204" pitchFamily="18" charset="0"/>
                                                    <a:ea typeface="맑은 고딕" panose="020B0503020000020004" pitchFamily="50" charset="-127"/>
                                                  </a:rPr>
                                                  <m:t>0</m:t>
                                                </m:r>
                                              </m:sub>
                                            </m:sSub>
                                          </m:e>
                                        </m:d>
                                        <m:r>
                                          <a:rPr lang="en-US" altLang="ko-KR" b="0" i="1" smtClean="0">
                                            <a:latin typeface="Cambria Math" panose="02040503050406030204" pitchFamily="18" charset="0"/>
                                            <a:ea typeface="맑은 고딕" panose="020B0503020000020004" pitchFamily="50" charset="-127"/>
                                          </a:rPr>
                                          <m:t>/</m:t>
                                        </m:r>
                                        <m:r>
                                          <a:rPr lang="en-US" altLang="ko-KR" b="0" i="1" smtClean="0">
                                            <a:latin typeface="Cambria Math" panose="02040503050406030204" pitchFamily="18" charset="0"/>
                                            <a:ea typeface="맑은 고딕" panose="020B0503020000020004" pitchFamily="50" charset="-127"/>
                                          </a:rPr>
                                          <m:t>𝑡</m:t>
                                        </m:r>
                                      </m:num>
                                      <m:den>
                                        <m:sSup>
                                          <m:sSupPr>
                                            <m:ctrlP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  <a:ea typeface="맑은 고딕" panose="020B0503020000020004" pitchFamily="50" charset="-127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ko-KR" altLang="en-US" b="0" i="1" smtClean="0">
                                                <a:latin typeface="Cambria Math" panose="02040503050406030204" pitchFamily="18" charset="0"/>
                                                <a:ea typeface="맑은 고딕" panose="020B0503020000020004" pitchFamily="50" charset="-127"/>
                                              </a:rPr>
                                              <m:t>𝜔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  <a:ea typeface="맑은 고딕" panose="020B0503020000020004" pitchFamily="50" charset="-127"/>
                                              </a:rPr>
                                              <m:t>2</m:t>
                                            </m:r>
                                          </m:sup>
                                        </m:sSup>
                                      </m:den>
                                    </m:f>
                                  </m:e>
                                </m:d>
                              </m:e>
                            </m:func>
                          </m:e>
                        </m:func>
                      </m:e>
                    </m:func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b="0" dirty="0" smtClean="0">
                    <a:ea typeface="맑은 고딕" panose="020B0503020000020004" pitchFamily="50" charset="-127"/>
                  </a:rPr>
                  <a:t>      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(15 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𝑟𝑎𝑑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−0 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𝑟𝑎𝑑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)/(0.270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)</m:t>
                                </m:r>
                              </m:num>
                              <m:den>
                                <m:sSup>
                                  <m:sSup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(15.0  </m:t>
                                    </m:r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𝑟𝑎𝑑</m:t>
                                    </m:r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/</m:t>
                                    </m:r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𝑠</m:t>
                                    </m:r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2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=13.9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</m:oMath>
                </a14:m>
                <a:r>
                  <a:rPr lang="en-US" altLang="ko-KR" b="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9268" y="1207765"/>
            <a:ext cx="1473031" cy="1445837"/>
          </a:xfrm>
          <a:prstGeom prst="rect">
            <a:avLst/>
          </a:prstGeom>
        </p:spPr>
      </p:pic>
      <p:sp>
        <p:nvSpPr>
          <p:cNvPr id="4" name="오른쪽 화살표 3"/>
          <p:cNvSpPr/>
          <p:nvPr/>
        </p:nvSpPr>
        <p:spPr bwMode="auto">
          <a:xfrm>
            <a:off x="4088904" y="2060848"/>
            <a:ext cx="216024" cy="4571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2546" y="1825203"/>
            <a:ext cx="1560979" cy="151280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0072" y="3672693"/>
            <a:ext cx="1931421" cy="2127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58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8.6 </a:t>
            </a:r>
            <a:r>
              <a:rPr lang="ko-KR" altLang="en-US" dirty="0" smtClean="0"/>
              <a:t>구름 운동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7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타이어의 구름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(rolling)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동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타이어와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지면의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접촉점이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미끄러짐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(slipping)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없다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바퀴의 회전축 은 직선거리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d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만큼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이동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타이어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바깓쪽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가장자리를 따라 측정한 원호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S=d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양변을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t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나누면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s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m:rPr>
                        <m:sty m:val="p"/>
                      </m:rP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t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𝑑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즉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접선속력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=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선속력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</m:oMath>
                </a14:m>
                <a:r>
                  <a:rPr lang="en-US" altLang="ko-KR" b="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가속되는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자동차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자동차가 출발하여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20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초 동안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0.800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타이어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반지름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0.330m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0.800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0.330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=2.42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𝑟𝑎𝑑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+ 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 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(−2.42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𝑟𝑎𝑑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)(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20.0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=−484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𝑟𝑎𝑑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5208" y="1178310"/>
            <a:ext cx="2475352" cy="928257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2650" y="2251005"/>
            <a:ext cx="2087910" cy="1306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89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장강의자료 [호환 모드]" id="{91FA5B1C-D113-482D-96A6-DF7BFCD0231A}" vid="{DD103163-8021-4EF6-B1C4-4AC3D2552F39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32466</TotalTime>
  <Words>1629</Words>
  <Application>Microsoft Office PowerPoint</Application>
  <PresentationFormat>A4 용지(210x297mm)</PresentationFormat>
  <Paragraphs>107</Paragraphs>
  <Slides>7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7" baseType="lpstr">
      <vt:lpstr>굴림</vt:lpstr>
      <vt:lpstr>굴림체</vt:lpstr>
      <vt:lpstr>맑은 고딕</vt:lpstr>
      <vt:lpstr>중고딕</vt:lpstr>
      <vt:lpstr>휴먼고딕</vt:lpstr>
      <vt:lpstr>Arial</vt:lpstr>
      <vt:lpstr>Cambria Math</vt:lpstr>
      <vt:lpstr>Times New Roman</vt:lpstr>
      <vt:lpstr>기본 디자인</vt:lpstr>
      <vt:lpstr>비트맵 이미지</vt:lpstr>
      <vt:lpstr>8.1 회전운동과 각변위</vt:lpstr>
      <vt:lpstr>8.2 각속도와 각가속도</vt:lpstr>
      <vt:lpstr>8.3 회전 운동학의 방정식들</vt:lpstr>
      <vt:lpstr>8.4 각 변수와 접선 변수</vt:lpstr>
      <vt:lpstr>8.4 각 변수와 접선 변수</vt:lpstr>
      <vt:lpstr>8.5 구심 가속도와 접선 가속도</vt:lpstr>
      <vt:lpstr>8.6 구름 운동</vt:lpstr>
    </vt:vector>
  </TitlesOfParts>
  <Company>시스템공학연구소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seong</dc:creator>
  <cp:lastModifiedBy>user</cp:lastModifiedBy>
  <cp:revision>1143</cp:revision>
  <cp:lastPrinted>2001-01-04T08:41:07Z</cp:lastPrinted>
  <dcterms:created xsi:type="dcterms:W3CDTF">1998-07-27T04:31:16Z</dcterms:created>
  <dcterms:modified xsi:type="dcterms:W3CDTF">2025-06-23T02:18:02Z</dcterms:modified>
</cp:coreProperties>
</file>