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464" r:id="rId2"/>
    <p:sldId id="500" r:id="rId3"/>
    <p:sldId id="501" r:id="rId4"/>
    <p:sldId id="502" r:id="rId5"/>
    <p:sldId id="503" r:id="rId6"/>
    <p:sldId id="504" r:id="rId7"/>
    <p:sldId id="505" r:id="rId8"/>
    <p:sldId id="506" r:id="rId9"/>
    <p:sldId id="507" r:id="rId10"/>
    <p:sldId id="508" r:id="rId11"/>
    <p:sldId id="509" r:id="rId12"/>
    <p:sldId id="510" r:id="rId13"/>
    <p:sldId id="511" r:id="rId14"/>
    <p:sldId id="512" r:id="rId15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6" d="100"/>
          <a:sy n="106" d="100"/>
        </p:scale>
        <p:origin x="7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6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4. </a:t>
            </a:r>
            <a:r>
              <a:rPr lang="ko-KR" altLang="en-US" dirty="0" smtClean="0"/>
              <a:t>힘과 뉴턴의 운동법칙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0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4.1 </a:t>
            </a:r>
            <a:r>
              <a:rPr lang="ko-KR" altLang="en-US" dirty="0" smtClean="0"/>
              <a:t>힘과 질량의 개념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560512" y="1153373"/>
            <a:ext cx="8642350" cy="5083939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힘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(Force)</a:t>
            </a:r>
          </a:p>
          <a:p>
            <a:pPr lvl="1"/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접촉력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물체 사이의 물리적 접촉에 의한 작용력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접촉력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접촉에 의하지 않고 두 물체 사이에 작용하는 힘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크기와 방향을 가지고 있는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벡터량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화살표를 사용하여 표시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길이는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힘의크기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질량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(Mass)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err="1" smtClean="0">
                <a:ea typeface="맑은 고딕" panose="020B0503020000020004" pitchFamily="50" charset="-127"/>
              </a:rPr>
              <a:t>스칼라양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552" y="3121320"/>
            <a:ext cx="2016224" cy="303412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6816" y="3047459"/>
            <a:ext cx="2448272" cy="308365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5128" y="3142433"/>
            <a:ext cx="2520280" cy="29166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4.2 </a:t>
            </a:r>
            <a:r>
              <a:rPr lang="ko-KR" altLang="en-US" dirty="0" smtClean="0"/>
              <a:t>뉴턴의 운동 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법칙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560512" y="1153373"/>
            <a:ext cx="8928992" cy="5083939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알짜 힘에 의해 상태가 강제로 변하지 않는다면 물체는 계속해서 정지상태에 있거나 등속 직선운동을 한다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알짜 힘이 가해지지 않는다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.)</a:t>
            </a:r>
          </a:p>
          <a:p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알짜힘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동시에 물체에 작용하는 여러 종류의 힘의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벡터합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관성과 질량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관성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물체가 정지 혹은 일정한 속력의 직선 운동상태를 유지하려는 자연적 경향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질량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관성의 정량적 척도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 SI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–kg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관성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기준틀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뉴턴의 관성의 법칙이 성립하는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기준틀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가속도는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즉 등속도 운동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9955" y="3933056"/>
            <a:ext cx="3205091" cy="216024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0534" y="2825167"/>
            <a:ext cx="2448272" cy="338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07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4.3 </a:t>
            </a:r>
            <a:r>
              <a:rPr lang="ko-KR" altLang="en-US" dirty="0" smtClean="0"/>
              <a:t>뉴턴의 운동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법칙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물체에 알짜 힘이 작용할 때 나타나는 현상을 표현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외력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sz="16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</m:nary>
                  </m:oMath>
                </a14:m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가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질량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m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 물체에 작용할 때 가속도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힘에 비례하고 크기는 질량에 반비례 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가속도의 방향은 알짜 힘의 방향과 같다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</m:nary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 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즉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</m:nary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힘의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SI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뉴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턴</m:t>
                        </m:r>
                      </m:e>
                    </m:d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자유물체도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물체와 물체에 작용하는 힘들을 표시한 도표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4.1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엔진이 정지된 자동차 밀기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자동차의 가속도 구하기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=+275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+395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−560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=+110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e>
                    </m:nary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</m:nary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+110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1850 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=+0.059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양의 부호는 가속도가 알짜 힘과 같은 방향을 향한다는 의미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  <a:blipFill rotWithShape="0">
                <a:blip r:embed="rId2"/>
                <a:stretch>
                  <a:fillRect l="-137" t="-131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8492" y="2597968"/>
            <a:ext cx="2670051" cy="11059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578" y="3934714"/>
            <a:ext cx="2938572" cy="214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40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4.4 </a:t>
            </a:r>
            <a:r>
              <a:rPr lang="ko-KR" altLang="en-US" dirty="0" smtClean="0"/>
              <a:t>뉴턴의 운동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법칙의 벡터 성질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모든 힘과 가속도 또한 힘에 의해 생긴 가속도성분은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벡터량이다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이차원 운동으로 연결될 경우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벡터량의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차원적 해석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알짜힘과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가속도의 </a:t>
                </a:r>
                <a:r>
                  <a:rPr lang="en-US" altLang="ko-KR" dirty="0" err="1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x,y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성분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b="1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  <m:sub>
                            <m:r>
                              <a:rPr lang="en-US" altLang="ko-KR" b="1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𝒙</m:t>
                            </m:r>
                          </m:sub>
                        </m:s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b="1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𝒂</m:t>
                            </m:r>
                          </m:e>
                          <m:sub>
                            <m:r>
                              <a:rPr lang="en-US" altLang="ko-KR" b="1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𝒙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b="1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  <m:sub>
                            <m:r>
                              <a:rPr lang="en-US" altLang="ko-KR" b="1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𝒚</m:t>
                            </m:r>
                          </m:sub>
                        </m:sSub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b="1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𝒂</m:t>
                            </m:r>
                          </m:e>
                          <m:sub>
                            <m:r>
                              <a:rPr lang="en-US" altLang="ko-KR" b="1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𝒚</m:t>
                            </m:r>
                          </m:sub>
                        </m:sSub>
                      </m:e>
                    </m:nary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4.2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성분들을 이용한 뉴턴의 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법칙의 응용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뗏목의 가속도의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x, y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 구하기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노의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평균력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P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바람에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의한 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+23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1300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+0.018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14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1300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+0.0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11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  <a:blipFill rotWithShape="0">
                <a:blip r:embed="rId2"/>
                <a:stretch>
                  <a:fillRect l="-137" t="-3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9024" y="3434154"/>
            <a:ext cx="1788908" cy="171788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9024" y="5229199"/>
            <a:ext cx="1296144" cy="95560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3342" y="2519938"/>
            <a:ext cx="2476787" cy="259841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8948" y="3140968"/>
            <a:ext cx="3810877" cy="867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3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4.5 </a:t>
            </a:r>
            <a:r>
              <a:rPr lang="ko-KR" altLang="en-US" dirty="0" smtClean="0"/>
              <a:t>뉴턴의 운동 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법칙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물체가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두번째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물체에 힘을 가할 때 마다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두번째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물체도 같은 크기이나 방향이 반대인 힘을 </a:t>
                </a:r>
                <a:r>
                  <a:rPr lang="ko-KR" altLang="en-US" sz="160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첫 </a:t>
                </a:r>
                <a:r>
                  <a:rPr lang="ko-KR" altLang="en-US" sz="160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번째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물체에 가한다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작용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반작용 법칙이라고도 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작용과 반작용 힘들에 의해 생긴 가속도들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우주선과 우주비행사의 가속도 구하기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우주선에 작용하는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𝑷</m:t>
                    </m:r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우주비행사에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작용하는 알짜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𝑷</m:t>
                    </m:r>
                  </m:oMath>
                </a14:m>
                <a:endPara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우주선의 가속도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𝒔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𝑷</m:t>
                        </m:r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+36 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11000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=+0.0033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비행사의 가속도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𝑨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𝑷</m:t>
                        </m:r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36 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0.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93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또 다른 작용 반작용법칙의 예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  <a:blipFill rotWithShape="0">
                <a:blip r:embed="rId2"/>
                <a:stretch>
                  <a:fillRect l="-137" t="-3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7494" y="1628800"/>
            <a:ext cx="3857572" cy="151216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584" y="4231158"/>
            <a:ext cx="4602353" cy="200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0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4.7 </a:t>
            </a:r>
            <a:r>
              <a:rPr lang="ko-KR" altLang="en-US" dirty="0" smtClean="0"/>
              <a:t>중 </a:t>
            </a:r>
            <a:r>
              <a:rPr lang="ko-KR" altLang="en-US" dirty="0" err="1" smtClean="0"/>
              <a:t>력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뉴턴의 만유 인력 법칙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우주의 모든 입자는 서로간에 인력을 작용한다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입자란 수학적인 점으로 간주될 수 있을 정도로  충분히 작은 하나의 물체이다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질량이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</m:oMath>
                </a14:m>
                <a:r>
                  <a:rPr lang="ko-KR" altLang="en-US" b="0" dirty="0" smtClean="0">
                    <a:ea typeface="맑은 고딕" panose="020B0503020000020004" pitchFamily="50" charset="-127"/>
                  </a:rPr>
                  <a:t>이고 거리 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r 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만큼  떨어진 두 입자에 대해 한 입자가 다른 입자에 작용하는 힘은 두 입자를 연결하는 직선방향으로 향하고 크기는 식과 같다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𝐺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ko-KR" altLang="en-US" b="0" dirty="0" smtClean="0">
                    <a:ea typeface="맑은 고딕" panose="020B0503020000020004" pitchFamily="50" charset="-127"/>
                  </a:rPr>
                  <a:t>  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𝐺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=6.673×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−11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b="0" dirty="0" smtClean="0">
                    <a:ea typeface="맑은 고딕" panose="020B0503020000020004" pitchFamily="50" charset="-127"/>
                  </a:rPr>
                  <a:t> :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만류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인력상수</a:t>
                </a:r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 질량이 중심에 대해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구대칭으로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분포되어 있다면 유한한 크기의 물체들도 점 입자로 취급할 수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지구와 달이 균일한 구형의 물체라고  가정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무게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지표 또는 그 위에서 지구가 물체에 가하는 중력이다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항상 지구 중심방향으로 향한다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다른 천제나 천제 위에서는 그 천체가 물체에 가하는 중력이다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SI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N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𝐺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𝑀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구의 질량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m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질량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질량과 무게의 관계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𝐺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,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뉴턴의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법칙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g: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중력가속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=9.80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  <a:blipFill rotWithShape="0">
                <a:blip r:embed="rId2"/>
                <a:stretch>
                  <a:fillRect l="-137" t="-360" r="-6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9184" y="2204864"/>
            <a:ext cx="2160240" cy="57335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8328" y="3017189"/>
            <a:ext cx="2669262" cy="18002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6787" y="4949490"/>
            <a:ext cx="1927207" cy="49949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88" y="4559722"/>
            <a:ext cx="1012574" cy="167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23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4.8 </a:t>
            </a:r>
            <a:r>
              <a:rPr lang="ko-KR" altLang="en-US" dirty="0" smtClean="0"/>
              <a:t>수직항력</a:t>
            </a:r>
            <a:r>
              <a:rPr lang="en-US" altLang="ko-KR" dirty="0" smtClean="0"/>
              <a:t>(Normal force)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수직항력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6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sz="16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𝑵</m:t>
                        </m:r>
                      </m:sub>
                    </m:sSub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정의와 해석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물체가 접촉하고 있는 면이 물체에 작용하는 힘의 수직성분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뉴턴의 제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3 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법칙에 따른다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벽돌은 탁자를 누르는 힘을 작용</a:t>
                </a:r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탁자는 크기가 같고 방향이 반대인 반작용력을 벽돌에 작용</a:t>
                </a:r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이 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힘이 바로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수직항력이다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어떤 물체가 수평면 위에 놓여있고 무게와 수직항력 외에 수직방향으로 작용하는 다른 힘이 없다면 </a:t>
                </a:r>
                <a:r>
                  <a:rPr lang="ko-KR" altLang="en-US" b="0" dirty="0" err="1" smtClean="0">
                    <a:ea typeface="맑은 고딕" panose="020B0503020000020004" pitchFamily="50" charset="-127"/>
                  </a:rPr>
                  <a:t>두힘의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 크기는 같다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</m:oMath>
                </a14:m>
                <a:r>
                  <a:rPr lang="en-US" altLang="ko-KR" b="0" dirty="0" smtClean="0">
                    <a:ea typeface="맑은 고딕" panose="020B0503020000020004" pitchFamily="50" charset="-127"/>
                  </a:rPr>
                  <a:t>(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물체가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탁자에 정지해 있기 위함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무게와 수직항력의 크기가 같지 않은 경우</a:t>
                </a:r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이 우주의 모든 입자는 서로간에 인력을 작용한다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겉보기 무게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뉴턴의 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법칙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=+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𝑁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𝑚𝑎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겉보기무게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실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제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게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𝑚𝑎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3239" y="1124743"/>
            <a:ext cx="1952429" cy="158417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8305" y="3025193"/>
            <a:ext cx="1872207" cy="171913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36" y="4331921"/>
            <a:ext cx="1678208" cy="176792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921" y="4534365"/>
            <a:ext cx="4563071" cy="17029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1032" y="3861048"/>
            <a:ext cx="1890490" cy="227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7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4.9</a:t>
            </a:r>
            <a:r>
              <a:rPr lang="ko-KR" altLang="en-US" dirty="0"/>
              <a:t> </a:t>
            </a:r>
            <a:r>
              <a:rPr lang="ko-KR" altLang="en-US" dirty="0" smtClean="0"/>
              <a:t>정지마찰력과 운동 마찰력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24745"/>
                <a:ext cx="8928992" cy="504056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마찰력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(frictional force)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면을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따라 물체가 운동할 때 혹은 운동을 시키고자 할 때  면에 평행한 성분의 힘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정지마찰력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정지 마찰력의 크기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작용력의 크기에 따라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에서부터 최대값인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1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sub>
                        </m:sSub>
                      </m:e>
                      <m:sup>
                        <m:r>
                          <a:rPr lang="ko-KR" altLang="en-US" sz="11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최</m:t>
                        </m:r>
                        <m:r>
                          <a:rPr lang="ko-KR" altLang="en-US" sz="11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대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사이의 값을 가질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e>
                      <m:sup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최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대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등호는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최대값을 가질 때 성립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1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sub>
                        </m:sSub>
                      </m:e>
                      <m:sup>
                        <m:r>
                          <a:rPr lang="ko-KR" altLang="en-US" sz="11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최</m:t>
                        </m:r>
                        <m:r>
                          <a:rPr lang="ko-KR" altLang="en-US" sz="11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대</m:t>
                        </m:r>
                      </m:sup>
                    </m:sSup>
                    <m:r>
                      <a:rPr lang="en-US" altLang="ko-KR" sz="11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sz="11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sz="11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sSub>
                      <m:sSubPr>
                        <m:ctrlPr>
                          <a:rPr lang="en-US" altLang="ko-KR" sz="11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en-US" altLang="ko-KR" sz="11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정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지마찰계수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수직항력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sz="11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최대정지마찰력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벽돌이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미끌어지기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직전의 작용력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최대정지마찰력보다 큰 작용력에 대해 벽돌은 오른쪽으로 가속운동을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 마찰력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(kinetic friction force)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미끄러지는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운동을 방해 하는 힘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   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운동마찰력계수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물체가 접촉하는 면의 넓이나 미끄러지는 물체의 속력과 무관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운동마찰력의 크기는 수직항력의 크기에 비례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24745"/>
                <a:ext cx="8928992" cy="5040560"/>
              </a:xfrm>
              <a:blipFill rotWithShape="0">
                <a:blip r:embed="rId2"/>
                <a:stretch>
                  <a:fillRect l="-137" t="-36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2926752"/>
            <a:ext cx="2201987" cy="77095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1325" y="2915015"/>
            <a:ext cx="2168392" cy="74522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1073" y="2884260"/>
            <a:ext cx="2448272" cy="81034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8507" y="4725144"/>
            <a:ext cx="3060997" cy="111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87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4.9</a:t>
            </a:r>
            <a:r>
              <a:rPr lang="ko-KR" altLang="en-US" dirty="0"/>
              <a:t> </a:t>
            </a:r>
            <a:r>
              <a:rPr lang="ko-KR" altLang="en-US" dirty="0" smtClean="0"/>
              <a:t>정지마찰력과 운동 마찰력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4.9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썰매타기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썰매가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멈출때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까지 간 정지거리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</m:oMath>
                </a14:m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썰매에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x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방향으로 작용하는 힘은 운동마찰력뿐임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뉴턴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법칙에 의해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</m:t>
                            </m:r>
                          </m:sub>
                        </m:sSub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𝜇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𝑚𝑔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𝑔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운동방정식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+2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으로부터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𝜇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𝑔</m:t>
                        </m:r>
                        <m:r>
                          <m:rPr>
                            <m:nor/>
                          </m:rPr>
                          <a:rPr lang="en-US" altLang="ko-KR" dirty="0">
                            <a:ea typeface="맑은 고딕" panose="020B0503020000020004" pitchFamily="50" charset="-127"/>
                          </a:rPr>
                          <m:t>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 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 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−2(0.0500)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9.8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=16.3 m</a:t>
                </a:r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4" y="1484784"/>
            <a:ext cx="3888432" cy="128301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9970" y="1484784"/>
            <a:ext cx="2432985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2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4.10</a:t>
            </a:r>
            <a:r>
              <a:rPr lang="ko-KR" altLang="en-US" dirty="0" smtClean="0"/>
              <a:t> 장 </a:t>
            </a:r>
            <a:r>
              <a:rPr lang="ko-KR" altLang="en-US" dirty="0" err="1" smtClean="0"/>
              <a:t>력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10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560512" y="1124744"/>
            <a:ext cx="8928992" cy="5112569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물체를 끌 때 사용하는 끈이나 밧줄의 오른쪽 끝에 작용하는 힘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질량이 없는 밧줄이라 가정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뉴턴의 제 </a:t>
            </a:r>
            <a:r>
              <a:rPr lang="en-US" altLang="ko-KR" dirty="0" smtClean="0">
                <a:ea typeface="맑은 고딕" panose="020B0503020000020004" pitchFamily="50" charset="-127"/>
              </a:rPr>
              <a:t>2</a:t>
            </a:r>
            <a:r>
              <a:rPr lang="ko-KR" altLang="en-US" dirty="0" smtClean="0">
                <a:ea typeface="맑은 고딕" panose="020B0503020000020004" pitchFamily="50" charset="-127"/>
              </a:rPr>
              <a:t>법칙에 따르면 질량이 없는 밧줄을 가속하는 데에는 힘이 들지 않는다</a:t>
            </a:r>
            <a:r>
              <a:rPr lang="en-US" altLang="ko-KR" dirty="0" smtClean="0">
                <a:ea typeface="맑은 고딕" panose="020B0503020000020004" pitchFamily="50" charset="-127"/>
              </a:rPr>
              <a:t>.</a:t>
            </a:r>
            <a:endParaRPr lang="en-US" altLang="ko-KR" dirty="0"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질량이 없는 밧줄의 한 쪽 끝에 가해진 힘은 다른 쪽 줄 끝까지 그 크기가 그대로 전달된다</a:t>
            </a:r>
            <a:r>
              <a:rPr lang="en-US" altLang="ko-KR" dirty="0" smtClean="0"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단 도르래의 질량이 없고 마찰이 없는 경우 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545" y="1772816"/>
            <a:ext cx="2862066" cy="77735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4889" y="1806766"/>
            <a:ext cx="2808312" cy="73903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7479" y="1916832"/>
            <a:ext cx="2502025" cy="59423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136" y="3334163"/>
            <a:ext cx="1873001" cy="285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3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4.11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평형계에</a:t>
            </a:r>
            <a:r>
              <a:rPr lang="ko-KR" altLang="en-US" dirty="0" smtClean="0"/>
              <a:t> 대한 뉴턴 운동법칙의 적용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평형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물체의 가속도가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0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일 때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즉 속도가 변하지 않는다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)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그 물체는 평형을 이루고 있다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이차원에서의 평형조건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=0,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4.10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발의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트랙션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장치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발의 무게를 무시했을 때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F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크기</a:t>
                </a:r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평형조건 즉 세 힘의 각각  </a:t>
                </a:r>
                <a:r>
                  <a:rPr lang="en-US" altLang="ko-KR" dirty="0" err="1" smtClean="0">
                    <a:ea typeface="맑은 고딕" panose="020B0503020000020004" pitchFamily="50" charset="-127"/>
                  </a:rPr>
                  <a:t>x,y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성분의 합은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0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힘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성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sin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sin</m:t>
                        </m:r>
                      </m:fName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=0,  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힘의 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성분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        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func>
                      <m:func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35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추의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장력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</m:t>
                    </m:r>
                  </m:oMath>
                </a14:m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따라서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45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 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2.2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9.80 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d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592" y="2276872"/>
            <a:ext cx="2568137" cy="208823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3495" y="2204864"/>
            <a:ext cx="3679135" cy="2835443"/>
          </a:xfrm>
          <a:prstGeom prst="rect">
            <a:avLst/>
          </a:prstGeom>
        </p:spPr>
      </p:pic>
      <p:sp>
        <p:nvSpPr>
          <p:cNvPr id="8" name="오른쪽 화살표 7"/>
          <p:cNvSpPr/>
          <p:nvPr/>
        </p:nvSpPr>
        <p:spPr bwMode="auto">
          <a:xfrm>
            <a:off x="2432720" y="5445224"/>
            <a:ext cx="216024" cy="4571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520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4.11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평형계에</a:t>
            </a:r>
            <a:r>
              <a:rPr lang="ko-KR" altLang="en-US" dirty="0" smtClean="0"/>
              <a:t> 대한 뉴턴 운동법칙의 적용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평형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4.11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엔진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교환하기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각각의 밧줄에 작용하는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장력구하기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힘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성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10.0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힘의 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성분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sin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sin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성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분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식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터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func>
                              <m:func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 b="0" i="0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80.0</m:t>
                                </m:r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e>
                            </m:func>
                          </m:num>
                          <m:den>
                            <m:func>
                              <m:func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 b="0" i="0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10.0</m:t>
                                </m:r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e>
                            </m:func>
                          </m:den>
                        </m:f>
                      </m:e>
                    </m:d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func>
                              <m:func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80.0</m:t>
                                </m:r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e>
                            </m:func>
                          </m:num>
                          <m:den>
                            <m:func>
                              <m:func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10.0</m:t>
                                </m:r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e>
                            </m:func>
                          </m:den>
                        </m:f>
                      </m:e>
                    </m:d>
                    <m:sSub>
                      <m:sSub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i="0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num>
                      <m:den>
                        <m:d>
                          <m:d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func>
                                  <m:funcPr>
                                    <m:ctrlP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ko-KR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sin</m:t>
                                    </m:r>
                                  </m:fName>
                                  <m:e>
                                    <m: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80.0</m:t>
                                    </m:r>
                                    <m: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°</m:t>
                                    </m:r>
                                  </m:e>
                                </m:func>
                              </m:num>
                              <m:den>
                                <m:func>
                                  <m:funcPr>
                                    <m:ctrlP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ko-KR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sin</m:t>
                                    </m:r>
                                  </m:fName>
                                  <m:e>
                                    <m: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10.0</m:t>
                                    </m:r>
                                    <m:r>
                                      <a:rPr lang="en-US" altLang="ko-KR" i="1" dirty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°</m:t>
                                    </m:r>
                                  </m:e>
                                </m:func>
                              </m:den>
                            </m:f>
                          </m:e>
                        </m:d>
                        <m:func>
                          <m:func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ko-KR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cos</m:t>
                            </m:r>
                          </m:fName>
                          <m:e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10</m:t>
                            </m:r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°</m:t>
                            </m:r>
                          </m:e>
                        </m:func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func>
                          <m:func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ko-KR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cos</m:t>
                            </m:r>
                          </m:fName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80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°</m:t>
                            </m:r>
                          </m:e>
                        </m:func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=582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func>
                              <m:func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80.0</m:t>
                                </m:r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e>
                            </m:func>
                          </m:num>
                          <m:den>
                            <m:func>
                              <m:func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10.0</m:t>
                                </m:r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e>
                            </m:func>
                          </m:den>
                        </m:f>
                      </m:e>
                    </m:d>
                    <m:sSub>
                      <m:sSub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=3.30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endParaRPr lang="en-US" altLang="ko-KR" b="0" dirty="0" smtClean="0">
                  <a:ea typeface="Cambria Math" panose="02040503050406030204" pitchFamily="18" charset="0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366" y="1700808"/>
            <a:ext cx="2448272" cy="255588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8770" y="1340768"/>
            <a:ext cx="2312963" cy="417646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6856" y="2204864"/>
            <a:ext cx="3032745" cy="106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94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4.12</a:t>
            </a:r>
            <a:r>
              <a:rPr lang="ko-KR" altLang="en-US" dirty="0" smtClean="0"/>
              <a:t> </a:t>
            </a:r>
            <a:r>
              <a:rPr lang="ko-KR" altLang="en-US" dirty="0" err="1"/>
              <a:t>비</a:t>
            </a:r>
            <a:r>
              <a:rPr lang="ko-KR" altLang="en-US" dirty="0" err="1" smtClean="0"/>
              <a:t>평형계에</a:t>
            </a:r>
            <a:r>
              <a:rPr lang="ko-KR" altLang="en-US" dirty="0" smtClean="0"/>
              <a:t> 대한 뉴턴 운동법칙의 적용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물체가 가속되고 있으면 평형이 아니다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물체에 작용하는 알짜 힘도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아니다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뉴턴의 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법칙 적용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</m:e>
                    </m:nary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4.12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유조선 예인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장력 구하기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각각의 힘에 대해서 </a:t>
                </a:r>
                <a:r>
                  <a:rPr lang="en-US" altLang="ko-KR" dirty="0" err="1" smtClean="0">
                    <a:ea typeface="맑은 고딕" panose="020B0503020000020004" pitchFamily="50" charset="-127"/>
                  </a:rPr>
                  <a:t>x,y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성분으로 분해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힘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성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𝑠𝑖𝑛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30.0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𝑠𝑖𝑛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30.0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힘의 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성분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30.0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30.0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𝐷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𝑅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𝐷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func>
                          <m:func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altLang="ko-KR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cos</m:t>
                            </m:r>
                          </m:fName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3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°</m:t>
                            </m:r>
                          </m:e>
                        </m:func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(1.5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8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)(2.00×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30°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altLang="ko-KR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−75.0×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altLang="ko-KR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30°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=1.53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, </a:t>
                </a: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36" y="2636913"/>
            <a:ext cx="2808311" cy="146713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9144" y="1988840"/>
            <a:ext cx="3365599" cy="248218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0086" y="2822867"/>
            <a:ext cx="2629843" cy="109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52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4.12</a:t>
            </a:r>
            <a:r>
              <a:rPr lang="ko-KR" altLang="en-US" dirty="0" smtClean="0"/>
              <a:t> </a:t>
            </a:r>
            <a:r>
              <a:rPr lang="ko-KR" altLang="en-US" dirty="0" err="1"/>
              <a:t>비</a:t>
            </a:r>
            <a:r>
              <a:rPr lang="ko-KR" altLang="en-US" dirty="0" err="1" smtClean="0"/>
              <a:t>평형계에</a:t>
            </a:r>
            <a:r>
              <a:rPr lang="ko-KR" altLang="en-US" dirty="0" smtClean="0"/>
              <a:t> 대한 뉴턴 운동법칙의 적용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4.14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가속되는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블록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블록의 가속도와 끈의 장력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블록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에 작용하는 힘에 의한 뉴턴의 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법칙적용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힘의  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성분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𝑠𝑖𝑛</m:t>
                        </m:r>
                      </m:fName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30.0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블록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에 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작용하는 힘에 의한 뉴턴의 제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법칙적용</a:t>
                </a:r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힘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성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두</a:t>
                </a:r>
                <a14:m>
                  <m:oMath xmlns:m="http://schemas.openxmlformats.org/officeDocument/2006/math"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식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을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연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립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하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여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풀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면</m:t>
                    </m:r>
                  </m:oMath>
                </a14:m>
                <a:r>
                  <a:rPr lang="en-US" altLang="ko-KR" i="1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: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=86.3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=5.89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24744"/>
                <a:ext cx="8928992" cy="5112569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560" y="1484784"/>
            <a:ext cx="2232248" cy="261290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0084" y="1340768"/>
            <a:ext cx="2675384" cy="258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23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30653</TotalTime>
  <Words>475</Words>
  <Application>Microsoft Office PowerPoint</Application>
  <PresentationFormat>A4 용지(210x297mm)</PresentationFormat>
  <Paragraphs>237</Paragraphs>
  <Slides>14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4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4.1 힘과 질량의 개념</vt:lpstr>
      <vt:lpstr>4.2 뉴턴의 운동 제1법칙</vt:lpstr>
      <vt:lpstr>4.3 뉴턴의 운동 제2법칙</vt:lpstr>
      <vt:lpstr>4.4 뉴턴의 운동 제2법칙의 벡터 성질</vt:lpstr>
      <vt:lpstr>4.5 뉴턴의 운동 제3법칙</vt:lpstr>
      <vt:lpstr>4.7 중 력</vt:lpstr>
      <vt:lpstr>4.8 수직항력(Normal force)</vt:lpstr>
      <vt:lpstr>4.9 정지마찰력과 운동 마찰력</vt:lpstr>
      <vt:lpstr>4.9 정지마찰력과 운동 마찰력</vt:lpstr>
      <vt:lpstr>4.10 장 력</vt:lpstr>
      <vt:lpstr>4.11 평형계에 대한 뉴턴 운동법칙의 적용</vt:lpstr>
      <vt:lpstr>4.11 평형계에 대한 뉴턴 운동법칙의 적용</vt:lpstr>
      <vt:lpstr>4.12 비평형계에 대한 뉴턴 운동법칙의 적용</vt:lpstr>
      <vt:lpstr>4.12 비평형계에 대한 뉴턴 운동법칙의 적용</vt:lpstr>
    </vt:vector>
  </TitlesOfParts>
  <Company>시스템공학연구소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seong</cp:lastModifiedBy>
  <cp:revision>1015</cp:revision>
  <cp:lastPrinted>2001-01-04T08:41:07Z</cp:lastPrinted>
  <dcterms:created xsi:type="dcterms:W3CDTF">1998-07-27T04:31:16Z</dcterms:created>
  <dcterms:modified xsi:type="dcterms:W3CDTF">2019-04-02T00:39:41Z</dcterms:modified>
</cp:coreProperties>
</file>