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492" r:id="rId2"/>
    <p:sldId id="493" r:id="rId3"/>
    <p:sldId id="494" r:id="rId4"/>
    <p:sldId id="497" r:id="rId5"/>
    <p:sldId id="498" r:id="rId6"/>
    <p:sldId id="499" r:id="rId7"/>
    <p:sldId id="500" r:id="rId8"/>
    <p:sldId id="501" r:id="rId9"/>
    <p:sldId id="502" r:id="rId10"/>
    <p:sldId id="503" r:id="rId11"/>
  </p:sldIdLst>
  <p:sldSz cx="9906000" cy="6858000" type="A4"/>
  <p:notesSz cx="6797675" cy="99266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sz="16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sz="16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sz="16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sz="16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0066FF"/>
    <a:srgbClr val="9966FF"/>
    <a:srgbClr val="99FF66"/>
    <a:srgbClr val="FF9933"/>
    <a:srgbClr val="33CCFF"/>
    <a:srgbClr val="FF33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81" autoAdjust="0"/>
    <p:restoredTop sz="94636" autoAdjust="0"/>
  </p:normalViewPr>
  <p:slideViewPr>
    <p:cSldViewPr>
      <p:cViewPr varScale="1">
        <p:scale>
          <a:sx n="108" d="100"/>
          <a:sy n="108" d="100"/>
        </p:scale>
        <p:origin x="1314" y="10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866" y="-78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png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3" Type="http://schemas.openxmlformats.org/officeDocument/2006/relationships/image" Target="../media/image13.wmf"/><Relationship Id="rId7" Type="http://schemas.openxmlformats.org/officeDocument/2006/relationships/image" Target="../media/image17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Relationship Id="rId9" Type="http://schemas.openxmlformats.org/officeDocument/2006/relationships/image" Target="../media/image19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png"/><Relationship Id="rId4" Type="http://schemas.openxmlformats.org/officeDocument/2006/relationships/image" Target="../media/image23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7" Type="http://schemas.openxmlformats.org/officeDocument/2006/relationships/image" Target="../media/image30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Relationship Id="rId6" Type="http://schemas.openxmlformats.org/officeDocument/2006/relationships/image" Target="../media/image29.wmf"/><Relationship Id="rId5" Type="http://schemas.openxmlformats.org/officeDocument/2006/relationships/image" Target="../media/image28.wmf"/><Relationship Id="rId4" Type="http://schemas.openxmlformats.org/officeDocument/2006/relationships/image" Target="../media/image27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Relationship Id="rId6" Type="http://schemas.openxmlformats.org/officeDocument/2006/relationships/image" Target="../media/image36.wmf"/><Relationship Id="rId5" Type="http://schemas.openxmlformats.org/officeDocument/2006/relationships/image" Target="../media/image35.wmf"/><Relationship Id="rId4" Type="http://schemas.openxmlformats.org/officeDocument/2006/relationships/image" Target="../media/image34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6" Type="http://schemas.openxmlformats.org/officeDocument/2006/relationships/image" Target="../media/image42.wmf"/><Relationship Id="rId5" Type="http://schemas.openxmlformats.org/officeDocument/2006/relationships/image" Target="../media/image41.wmf"/><Relationship Id="rId4" Type="http://schemas.openxmlformats.org/officeDocument/2006/relationships/image" Target="../media/image40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7" Type="http://schemas.openxmlformats.org/officeDocument/2006/relationships/image" Target="../media/image49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Relationship Id="rId6" Type="http://schemas.openxmlformats.org/officeDocument/2006/relationships/image" Target="../media/image48.wmf"/><Relationship Id="rId5" Type="http://schemas.openxmlformats.org/officeDocument/2006/relationships/image" Target="../media/image47.wmf"/><Relationship Id="rId4" Type="http://schemas.openxmlformats.org/officeDocument/2006/relationships/image" Target="../media/image46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3.wmf"/><Relationship Id="rId2" Type="http://schemas.openxmlformats.org/officeDocument/2006/relationships/image" Target="../media/image52.wmf"/><Relationship Id="rId1" Type="http://schemas.openxmlformats.org/officeDocument/2006/relationships/image" Target="../media/image51.png"/><Relationship Id="rId6" Type="http://schemas.openxmlformats.org/officeDocument/2006/relationships/image" Target="../media/image56.wmf"/><Relationship Id="rId5" Type="http://schemas.openxmlformats.org/officeDocument/2006/relationships/image" Target="../media/image55.wmf"/><Relationship Id="rId4" Type="http://schemas.openxmlformats.org/officeDocument/2006/relationships/image" Target="../media/image54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9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Relationship Id="rId5" Type="http://schemas.openxmlformats.org/officeDocument/2006/relationships/image" Target="../media/image61.wmf"/><Relationship Id="rId4" Type="http://schemas.openxmlformats.org/officeDocument/2006/relationships/image" Target="../media/image60.wmf"/></Relationships>
</file>

<file path=ppt/drawings/_rels/vmlDrawing13.vml.rels><?xml version="1.0" encoding="UTF-8" standalone="yes"?>
<Relationships xmlns="http://schemas.openxmlformats.org/package/2006/relationships"><Relationship Id="rId8" Type="http://schemas.openxmlformats.org/officeDocument/2006/relationships/image" Target="../media/image69.wmf"/><Relationship Id="rId3" Type="http://schemas.openxmlformats.org/officeDocument/2006/relationships/image" Target="../media/image64.wmf"/><Relationship Id="rId7" Type="http://schemas.openxmlformats.org/officeDocument/2006/relationships/image" Target="../media/image68.wmf"/><Relationship Id="rId2" Type="http://schemas.openxmlformats.org/officeDocument/2006/relationships/image" Target="../media/image63.png"/><Relationship Id="rId1" Type="http://schemas.openxmlformats.org/officeDocument/2006/relationships/image" Target="../media/image62.wmf"/><Relationship Id="rId6" Type="http://schemas.openxmlformats.org/officeDocument/2006/relationships/image" Target="../media/image67.wmf"/><Relationship Id="rId5" Type="http://schemas.openxmlformats.org/officeDocument/2006/relationships/image" Target="../media/image66.wmf"/><Relationship Id="rId4" Type="http://schemas.openxmlformats.org/officeDocument/2006/relationships/image" Target="../media/image6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9207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l" defTabSz="927100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805488" y="92075"/>
            <a:ext cx="9588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r" defTabSz="927100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64882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l" defTabSz="927100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351588" y="9648825"/>
            <a:ext cx="4127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r" defTabSz="927100">
              <a:spcBef>
                <a:spcPct val="0"/>
              </a:spcBef>
              <a:defRPr sz="1200"/>
            </a:lvl1pPr>
          </a:lstStyle>
          <a:p>
            <a:pPr>
              <a:defRPr/>
            </a:pPr>
            <a:fld id="{34C3D9D1-2210-4363-8B3F-F360AA3339E5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7056473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l" defTabSz="920750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r" defTabSz="920750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2788" y="746125"/>
            <a:ext cx="5375275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6463"/>
            <a:ext cx="498475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문자열 유형을 편집하려면 누르십시오</a:t>
            </a:r>
            <a:r>
              <a:rPr lang="en-US" altLang="ko-KR" noProof="0" smtClean="0"/>
              <a:t>.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세째 수준</a:t>
            </a:r>
          </a:p>
          <a:p>
            <a:pPr lvl="3"/>
            <a:r>
              <a:rPr lang="ko-KR" altLang="en-US" noProof="0" smtClean="0"/>
              <a:t>네째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l" defTabSz="920750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r" defTabSz="920750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89C3CDDD-E9B9-4966-9E3B-2F2FB200D292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9369266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ko-KR" altLang="en-US" smtClean="0"/>
          </a:p>
        </p:txBody>
      </p:sp>
      <p:sp>
        <p:nvSpPr>
          <p:cNvPr id="19460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710BD7-8EE0-47FE-9B75-8B0A9A95E958}" type="slidenum">
              <a:rPr lang="en-US" altLang="ko-KR" smtClean="0"/>
              <a:pPr/>
              <a:t>1</a:t>
            </a:fld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val="21666819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ko-KR" altLang="en-US" smtClean="0"/>
          </a:p>
        </p:txBody>
      </p:sp>
      <p:sp>
        <p:nvSpPr>
          <p:cNvPr id="20484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0FF3CF9-7E05-4BBA-B1E7-D1720829D356}" type="slidenum">
              <a:rPr lang="en-US" altLang="ko-KR" smtClean="0"/>
              <a:pPr/>
              <a:t>2</a:t>
            </a:fld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val="28073786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ko-KR" altLang="en-US" smtClean="0"/>
          </a:p>
        </p:txBody>
      </p:sp>
      <p:sp>
        <p:nvSpPr>
          <p:cNvPr id="2150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05F63D2-7AC7-4234-BCCC-D2D8C63FE0F4}" type="slidenum">
              <a:rPr lang="en-US" altLang="ko-KR" smtClean="0"/>
              <a:pPr/>
              <a:t>3</a:t>
            </a:fld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val="21646579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 w="1016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 w="1016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 w="1016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ko-KR" sz="1400" b="1">
              <a:latin typeface="휴먼고딕" charset="-127"/>
              <a:ea typeface="휴먼고딕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0" name="비트맵 이미지" r:id="rId3" imgW="771429" imgH="343039" progId="PBrush">
                  <p:embed/>
                </p:oleObj>
              </mc:Choice>
              <mc:Fallback>
                <p:oleObj name="비트맵 이미지" r:id="rId3" imgW="771429" imgH="343039" progId="PBrush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endParaRPr lang="ko-KR" altLang="en-US" sz="1400" b="1" dirty="0">
              <a:solidFill>
                <a:srgbClr val="000099"/>
              </a:solidFill>
              <a:latin typeface="휴먼고딕" charset="-127"/>
              <a:ea typeface="휴먼고딕" charset="-127"/>
            </a:endParaRPr>
          </a:p>
        </p:txBody>
      </p:sp>
      <p:sp>
        <p:nvSpPr>
          <p:cNvPr id="11" name="TextBox 10"/>
          <p:cNvSpPr txBox="1"/>
          <p:nvPr userDrawn="1"/>
        </p:nvSpPr>
        <p:spPr>
          <a:xfrm>
            <a:off x="7185025" y="115888"/>
            <a:ext cx="2232025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dirty="0"/>
              <a:t>6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r>
              <a:rPr lang="ko-KR" altLang="en-US" dirty="0"/>
              <a:t>정전용량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2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3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C3E3E75-9CB0-4650-BAF5-EE71AEB3FF1E}" type="slidenum">
              <a:rPr lang="ko-KR" altLang="en-US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 w="1016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 w="1016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 w="1016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ko-KR" sz="1400" b="1">
              <a:latin typeface="휴먼고딕" charset="-127"/>
              <a:ea typeface="휴먼고딕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4" name="비트맵 이미지" r:id="rId3" imgW="771429" imgH="343039" progId="PBrush">
                  <p:embed/>
                </p:oleObj>
              </mc:Choice>
              <mc:Fallback>
                <p:oleObj name="비트맵 이미지" r:id="rId3" imgW="771429" imgH="343039" progId="PBrush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endParaRPr lang="ko-KR" altLang="en-US" sz="1400" b="1" dirty="0">
              <a:solidFill>
                <a:srgbClr val="000099"/>
              </a:solidFill>
              <a:latin typeface="휴먼고딕" charset="-127"/>
              <a:ea typeface="휴먼고딕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1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2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5CD3983F-975F-40A7-956B-2E4FE4D34B90}" type="slidenum">
              <a:rPr lang="ko-KR" altLang="en-US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oleObject" Target="../embeddings/oleObject1.bin"/><Relationship Id="rId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102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457200"/>
            <a:ext cx="8832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ko-KR" altLang="ko-KR" smtClean="0"/>
          </a:p>
        </p:txBody>
      </p:sp>
      <p:sp>
        <p:nvSpPr>
          <p:cNvPr id="103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864235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문자열 유형을 편집하려면 누르십시오</a:t>
            </a:r>
            <a:r>
              <a:rPr lang="en-US" altLang="ko-KR" smtClean="0"/>
              <a:t>.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세째 수준</a:t>
            </a:r>
          </a:p>
          <a:p>
            <a:pPr lvl="3"/>
            <a:r>
              <a:rPr lang="ko-KR" altLang="en-US" smtClean="0"/>
              <a:t>네째 수준</a:t>
            </a:r>
          </a:p>
          <a:p>
            <a:pPr lvl="4"/>
            <a:r>
              <a:rPr lang="ko-KR" altLang="en-US" smtClean="0"/>
              <a:t>다섯째 수준</a:t>
            </a:r>
          </a:p>
          <a:p>
            <a:pPr lvl="4"/>
            <a:endParaRPr lang="en-US" altLang="ko-KR" smtClean="0"/>
          </a:p>
        </p:txBody>
      </p:sp>
      <p:sp>
        <p:nvSpPr>
          <p:cNvPr id="1044" name="Rectangle 20"/>
          <p:cNvSpPr>
            <a:spLocks noChangeArrowheads="1"/>
          </p:cNvSpPr>
          <p:nvPr/>
        </p:nvSpPr>
        <p:spPr bwMode="auto">
          <a:xfrm>
            <a:off x="415925" y="6237288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 w="1016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1056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 w="1016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1065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 w="1016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ko-KR" sz="1400" b="1">
              <a:latin typeface="휴먼고딕" charset="-127"/>
              <a:ea typeface="휴먼고딕" charset="-127"/>
            </a:endParaRPr>
          </a:p>
        </p:txBody>
      </p:sp>
      <p:graphicFrame>
        <p:nvGraphicFramePr>
          <p:cNvPr id="1026" name="Object 46"/>
          <p:cNvGraphicFramePr>
            <a:graphicFrameLocks noChangeAspect="1"/>
          </p:cNvGraphicFramePr>
          <p:nvPr/>
        </p:nvGraphicFramePr>
        <p:xfrm>
          <a:off x="631825" y="6308725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비트맵 이미지" r:id="rId5" imgW="771429" imgH="343039" progId="PBrush">
                  <p:embed/>
                </p:oleObj>
              </mc:Choice>
              <mc:Fallback>
                <p:oleObj name="비트맵 이미지" r:id="rId5" imgW="771429" imgH="343039" progId="PBrush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825" y="6308725"/>
                        <a:ext cx="771525" cy="342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71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endParaRPr lang="ko-KR" altLang="en-US" sz="1400" b="1" dirty="0">
              <a:solidFill>
                <a:srgbClr val="000099"/>
              </a:solidFill>
              <a:latin typeface="휴먼고딕" charset="-127"/>
              <a:ea typeface="휴먼고딕" charset="-127"/>
            </a:endParaRPr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4"/>
          </p:nvPr>
        </p:nvSpPr>
        <p:spPr>
          <a:xfrm>
            <a:off x="4592638" y="6381750"/>
            <a:ext cx="511175" cy="2159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spcBef>
                <a:spcPct val="20000"/>
              </a:spcBef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4072EBC-A0D1-400E-AB11-2532402BE90E}" type="slidenum">
              <a:rPr lang="ko-KR" altLang="en-US"/>
              <a:pPr>
                <a:defRPr/>
              </a:pPr>
              <a:t>‹#›</a:t>
            </a:fld>
            <a:endParaRPr lang="en-US" altLang="ko-KR" dirty="0"/>
          </a:p>
        </p:txBody>
      </p:sp>
      <p:sp>
        <p:nvSpPr>
          <p:cNvPr id="13" name="Rectangle 7"/>
          <p:cNvSpPr txBox="1">
            <a:spLocks noChangeArrowheads="1"/>
          </p:cNvSpPr>
          <p:nvPr userDrawn="1"/>
        </p:nvSpPr>
        <p:spPr bwMode="auto">
          <a:xfrm>
            <a:off x="704850" y="6308725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  <p:sp>
        <p:nvSpPr>
          <p:cNvPr id="14" name="Rectangle 7"/>
          <p:cNvSpPr txBox="1">
            <a:spLocks noChangeArrowheads="1"/>
          </p:cNvSpPr>
          <p:nvPr userDrawn="1"/>
        </p:nvSpPr>
        <p:spPr bwMode="auto">
          <a:xfrm>
            <a:off x="920750" y="4508500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  <p:sldLayoutId id="2147483797" r:id="rId2"/>
  </p:sldLayoutIdLst>
  <p:hf hd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+mj-lt"/>
          <a:ea typeface="+mj-ea"/>
          <a:cs typeface="휴먼고딕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rgbClr val="CC0066"/>
        </a:buClr>
        <a:buFont typeface="굴림체" pitchFamily="49" charset="-127"/>
        <a:buChar char="▣"/>
        <a:defRPr kumimoji="1" sz="3200">
          <a:solidFill>
            <a:schemeClr val="tx1"/>
          </a:solidFill>
          <a:latin typeface="+mn-lt"/>
          <a:ea typeface="+mn-ea"/>
          <a:cs typeface="중고딕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lr>
          <a:srgbClr val="6600CC"/>
        </a:buClr>
        <a:buFont typeface="굴림체" pitchFamily="49" charset="-127"/>
        <a:buChar char="◈"/>
        <a:defRPr kumimoji="1" sz="1400">
          <a:solidFill>
            <a:schemeClr val="tx1"/>
          </a:solidFill>
          <a:latin typeface="+mn-lt"/>
          <a:ea typeface="+mn-ea"/>
          <a:cs typeface="중고딕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+mn-lt"/>
          <a:ea typeface="+mn-ea"/>
          <a:cs typeface="중고딕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400">
          <a:solidFill>
            <a:schemeClr val="tx1"/>
          </a:solidFill>
          <a:latin typeface="+mj-lt"/>
          <a:ea typeface="+mj-ea"/>
          <a:cs typeface="휴먼고딕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  <a:cs typeface="휴먼고딕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13" Type="http://schemas.openxmlformats.org/officeDocument/2006/relationships/oleObject" Target="../embeddings/oleObject8.bin"/><Relationship Id="rId18" Type="http://schemas.openxmlformats.org/officeDocument/2006/relationships/image" Target="../media/image8.wmf"/><Relationship Id="rId3" Type="http://schemas.openxmlformats.org/officeDocument/2006/relationships/notesSlide" Target="../notesSlides/notesSlide1.xml"/><Relationship Id="rId7" Type="http://schemas.openxmlformats.org/officeDocument/2006/relationships/oleObject" Target="../embeddings/oleObject5.bin"/><Relationship Id="rId12" Type="http://schemas.openxmlformats.org/officeDocument/2006/relationships/image" Target="../media/image5.wmf"/><Relationship Id="rId17" Type="http://schemas.openxmlformats.org/officeDocument/2006/relationships/oleObject" Target="../embeddings/oleObject10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7.wmf"/><Relationship Id="rId20" Type="http://schemas.openxmlformats.org/officeDocument/2006/relationships/image" Target="../media/image9.wmf"/><Relationship Id="rId1" Type="http://schemas.openxmlformats.org/officeDocument/2006/relationships/vmlDrawing" Target="../drawings/vmlDrawing4.vml"/><Relationship Id="rId6" Type="http://schemas.openxmlformats.org/officeDocument/2006/relationships/image" Target="../media/image2.wmf"/><Relationship Id="rId11" Type="http://schemas.openxmlformats.org/officeDocument/2006/relationships/oleObject" Target="../embeddings/oleObject7.bin"/><Relationship Id="rId5" Type="http://schemas.openxmlformats.org/officeDocument/2006/relationships/oleObject" Target="../embeddings/oleObject4.bin"/><Relationship Id="rId15" Type="http://schemas.openxmlformats.org/officeDocument/2006/relationships/oleObject" Target="../embeddings/oleObject9.bin"/><Relationship Id="rId10" Type="http://schemas.openxmlformats.org/officeDocument/2006/relationships/image" Target="../media/image4.png"/><Relationship Id="rId19" Type="http://schemas.openxmlformats.org/officeDocument/2006/relationships/oleObject" Target="../embeddings/oleObject11.bin"/><Relationship Id="rId4" Type="http://schemas.openxmlformats.org/officeDocument/2006/relationships/image" Target="../media/image10.png"/><Relationship Id="rId9" Type="http://schemas.openxmlformats.org/officeDocument/2006/relationships/oleObject" Target="../embeddings/oleObject6.bin"/><Relationship Id="rId14" Type="http://schemas.openxmlformats.org/officeDocument/2006/relationships/image" Target="../media/image6.w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13" Type="http://schemas.openxmlformats.org/officeDocument/2006/relationships/image" Target="../media/image15.wmf"/><Relationship Id="rId18" Type="http://schemas.openxmlformats.org/officeDocument/2006/relationships/oleObject" Target="../embeddings/oleObject19.bin"/><Relationship Id="rId3" Type="http://schemas.openxmlformats.org/officeDocument/2006/relationships/notesSlide" Target="../notesSlides/notesSlide2.xml"/><Relationship Id="rId21" Type="http://schemas.openxmlformats.org/officeDocument/2006/relationships/image" Target="../media/image19.wmf"/><Relationship Id="rId7" Type="http://schemas.openxmlformats.org/officeDocument/2006/relationships/image" Target="../media/image12.wmf"/><Relationship Id="rId12" Type="http://schemas.openxmlformats.org/officeDocument/2006/relationships/oleObject" Target="../embeddings/oleObject16.bin"/><Relationship Id="rId17" Type="http://schemas.openxmlformats.org/officeDocument/2006/relationships/image" Target="../media/image17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18.bin"/><Relationship Id="rId20" Type="http://schemas.openxmlformats.org/officeDocument/2006/relationships/oleObject" Target="../embeddings/oleObject20.bin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3.bin"/><Relationship Id="rId11" Type="http://schemas.openxmlformats.org/officeDocument/2006/relationships/image" Target="../media/image14.wmf"/><Relationship Id="rId5" Type="http://schemas.openxmlformats.org/officeDocument/2006/relationships/image" Target="../media/image11.wmf"/><Relationship Id="rId15" Type="http://schemas.openxmlformats.org/officeDocument/2006/relationships/image" Target="../media/image16.wmf"/><Relationship Id="rId10" Type="http://schemas.openxmlformats.org/officeDocument/2006/relationships/oleObject" Target="../embeddings/oleObject15.bin"/><Relationship Id="rId19" Type="http://schemas.openxmlformats.org/officeDocument/2006/relationships/image" Target="../media/image18.wmf"/><Relationship Id="rId4" Type="http://schemas.openxmlformats.org/officeDocument/2006/relationships/oleObject" Target="../embeddings/oleObject12.bin"/><Relationship Id="rId9" Type="http://schemas.openxmlformats.org/officeDocument/2006/relationships/image" Target="../media/image13.wmf"/><Relationship Id="rId14" Type="http://schemas.openxmlformats.org/officeDocument/2006/relationships/oleObject" Target="../embeddings/oleObject17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21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2.bin"/><Relationship Id="rId11" Type="http://schemas.openxmlformats.org/officeDocument/2006/relationships/image" Target="../media/image23.wmf"/><Relationship Id="rId5" Type="http://schemas.openxmlformats.org/officeDocument/2006/relationships/image" Target="../media/image20.png"/><Relationship Id="rId10" Type="http://schemas.openxmlformats.org/officeDocument/2006/relationships/oleObject" Target="../embeddings/oleObject24.bin"/><Relationship Id="rId4" Type="http://schemas.openxmlformats.org/officeDocument/2006/relationships/oleObject" Target="../embeddings/oleObject21.bin"/><Relationship Id="rId9" Type="http://schemas.openxmlformats.org/officeDocument/2006/relationships/image" Target="../media/image22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13" Type="http://schemas.openxmlformats.org/officeDocument/2006/relationships/oleObject" Target="../embeddings/oleObject30.bin"/><Relationship Id="rId3" Type="http://schemas.openxmlformats.org/officeDocument/2006/relationships/oleObject" Target="../embeddings/oleObject25.bin"/><Relationship Id="rId7" Type="http://schemas.openxmlformats.org/officeDocument/2006/relationships/oleObject" Target="../embeddings/oleObject27.bin"/><Relationship Id="rId12" Type="http://schemas.openxmlformats.org/officeDocument/2006/relationships/image" Target="../media/image28.wmf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30.wmf"/><Relationship Id="rId1" Type="http://schemas.openxmlformats.org/officeDocument/2006/relationships/vmlDrawing" Target="../drawings/vmlDrawing7.vml"/><Relationship Id="rId6" Type="http://schemas.openxmlformats.org/officeDocument/2006/relationships/image" Target="../media/image25.wmf"/><Relationship Id="rId11" Type="http://schemas.openxmlformats.org/officeDocument/2006/relationships/oleObject" Target="../embeddings/oleObject29.bin"/><Relationship Id="rId5" Type="http://schemas.openxmlformats.org/officeDocument/2006/relationships/oleObject" Target="../embeddings/oleObject26.bin"/><Relationship Id="rId15" Type="http://schemas.openxmlformats.org/officeDocument/2006/relationships/oleObject" Target="../embeddings/oleObject31.bin"/><Relationship Id="rId10" Type="http://schemas.openxmlformats.org/officeDocument/2006/relationships/image" Target="../media/image27.wmf"/><Relationship Id="rId4" Type="http://schemas.openxmlformats.org/officeDocument/2006/relationships/image" Target="../media/image24.wmf"/><Relationship Id="rId9" Type="http://schemas.openxmlformats.org/officeDocument/2006/relationships/oleObject" Target="../embeddings/oleObject28.bin"/><Relationship Id="rId14" Type="http://schemas.openxmlformats.org/officeDocument/2006/relationships/image" Target="../media/image29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13" Type="http://schemas.openxmlformats.org/officeDocument/2006/relationships/oleObject" Target="../embeddings/oleObject37.bin"/><Relationship Id="rId3" Type="http://schemas.openxmlformats.org/officeDocument/2006/relationships/oleObject" Target="../embeddings/oleObject32.bin"/><Relationship Id="rId7" Type="http://schemas.openxmlformats.org/officeDocument/2006/relationships/oleObject" Target="../embeddings/oleObject34.bin"/><Relationship Id="rId12" Type="http://schemas.openxmlformats.org/officeDocument/2006/relationships/image" Target="../media/image35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2.wmf"/><Relationship Id="rId11" Type="http://schemas.openxmlformats.org/officeDocument/2006/relationships/oleObject" Target="../embeddings/oleObject36.bin"/><Relationship Id="rId5" Type="http://schemas.openxmlformats.org/officeDocument/2006/relationships/oleObject" Target="../embeddings/oleObject33.bin"/><Relationship Id="rId10" Type="http://schemas.openxmlformats.org/officeDocument/2006/relationships/image" Target="../media/image34.wmf"/><Relationship Id="rId4" Type="http://schemas.openxmlformats.org/officeDocument/2006/relationships/image" Target="../media/image31.wmf"/><Relationship Id="rId9" Type="http://schemas.openxmlformats.org/officeDocument/2006/relationships/oleObject" Target="../embeddings/oleObject35.bin"/><Relationship Id="rId14" Type="http://schemas.openxmlformats.org/officeDocument/2006/relationships/image" Target="../media/image36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wmf"/><Relationship Id="rId13" Type="http://schemas.openxmlformats.org/officeDocument/2006/relationships/oleObject" Target="../embeddings/oleObject43.bin"/><Relationship Id="rId3" Type="http://schemas.openxmlformats.org/officeDocument/2006/relationships/oleObject" Target="../embeddings/oleObject38.bin"/><Relationship Id="rId7" Type="http://schemas.openxmlformats.org/officeDocument/2006/relationships/oleObject" Target="../embeddings/oleObject40.bin"/><Relationship Id="rId12" Type="http://schemas.openxmlformats.org/officeDocument/2006/relationships/image" Target="../media/image41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8.wmf"/><Relationship Id="rId11" Type="http://schemas.openxmlformats.org/officeDocument/2006/relationships/oleObject" Target="../embeddings/oleObject42.bin"/><Relationship Id="rId5" Type="http://schemas.openxmlformats.org/officeDocument/2006/relationships/oleObject" Target="../embeddings/oleObject39.bin"/><Relationship Id="rId10" Type="http://schemas.openxmlformats.org/officeDocument/2006/relationships/image" Target="../media/image40.wmf"/><Relationship Id="rId4" Type="http://schemas.openxmlformats.org/officeDocument/2006/relationships/image" Target="../media/image37.wmf"/><Relationship Id="rId9" Type="http://schemas.openxmlformats.org/officeDocument/2006/relationships/oleObject" Target="../embeddings/oleObject41.bin"/><Relationship Id="rId14" Type="http://schemas.openxmlformats.org/officeDocument/2006/relationships/image" Target="../media/image42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6.bin"/><Relationship Id="rId13" Type="http://schemas.openxmlformats.org/officeDocument/2006/relationships/image" Target="../media/image47.wmf"/><Relationship Id="rId3" Type="http://schemas.openxmlformats.org/officeDocument/2006/relationships/oleObject" Target="../embeddings/oleObject44.bin"/><Relationship Id="rId7" Type="http://schemas.openxmlformats.org/officeDocument/2006/relationships/image" Target="../media/image50.jpeg"/><Relationship Id="rId12" Type="http://schemas.openxmlformats.org/officeDocument/2006/relationships/oleObject" Target="../embeddings/oleObject48.bin"/><Relationship Id="rId17" Type="http://schemas.openxmlformats.org/officeDocument/2006/relationships/image" Target="../media/image49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50.bin"/><Relationship Id="rId1" Type="http://schemas.openxmlformats.org/officeDocument/2006/relationships/vmlDrawing" Target="../drawings/vmlDrawing10.vml"/><Relationship Id="rId6" Type="http://schemas.openxmlformats.org/officeDocument/2006/relationships/image" Target="../media/image44.wmf"/><Relationship Id="rId11" Type="http://schemas.openxmlformats.org/officeDocument/2006/relationships/image" Target="../media/image46.wmf"/><Relationship Id="rId5" Type="http://schemas.openxmlformats.org/officeDocument/2006/relationships/oleObject" Target="../embeddings/oleObject45.bin"/><Relationship Id="rId15" Type="http://schemas.openxmlformats.org/officeDocument/2006/relationships/image" Target="../media/image48.wmf"/><Relationship Id="rId10" Type="http://schemas.openxmlformats.org/officeDocument/2006/relationships/oleObject" Target="../embeddings/oleObject47.bin"/><Relationship Id="rId4" Type="http://schemas.openxmlformats.org/officeDocument/2006/relationships/image" Target="../media/image43.wmf"/><Relationship Id="rId9" Type="http://schemas.openxmlformats.org/officeDocument/2006/relationships/image" Target="../media/image45.wmf"/><Relationship Id="rId14" Type="http://schemas.openxmlformats.org/officeDocument/2006/relationships/oleObject" Target="../embeddings/oleObject49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wmf"/><Relationship Id="rId13" Type="http://schemas.openxmlformats.org/officeDocument/2006/relationships/oleObject" Target="../embeddings/oleObject56.bin"/><Relationship Id="rId3" Type="http://schemas.openxmlformats.org/officeDocument/2006/relationships/oleObject" Target="../embeddings/oleObject51.bin"/><Relationship Id="rId7" Type="http://schemas.openxmlformats.org/officeDocument/2006/relationships/oleObject" Target="../embeddings/oleObject53.bin"/><Relationship Id="rId12" Type="http://schemas.openxmlformats.org/officeDocument/2006/relationships/image" Target="../media/image55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52.wmf"/><Relationship Id="rId11" Type="http://schemas.openxmlformats.org/officeDocument/2006/relationships/oleObject" Target="../embeddings/oleObject55.bin"/><Relationship Id="rId5" Type="http://schemas.openxmlformats.org/officeDocument/2006/relationships/oleObject" Target="../embeddings/oleObject52.bin"/><Relationship Id="rId10" Type="http://schemas.openxmlformats.org/officeDocument/2006/relationships/image" Target="../media/image54.wmf"/><Relationship Id="rId4" Type="http://schemas.openxmlformats.org/officeDocument/2006/relationships/image" Target="../media/image51.png"/><Relationship Id="rId9" Type="http://schemas.openxmlformats.org/officeDocument/2006/relationships/oleObject" Target="../embeddings/oleObject54.bin"/><Relationship Id="rId14" Type="http://schemas.openxmlformats.org/officeDocument/2006/relationships/image" Target="../media/image56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wmf"/><Relationship Id="rId3" Type="http://schemas.openxmlformats.org/officeDocument/2006/relationships/oleObject" Target="../embeddings/oleObject57.bin"/><Relationship Id="rId7" Type="http://schemas.openxmlformats.org/officeDocument/2006/relationships/oleObject" Target="../embeddings/oleObject59.bin"/><Relationship Id="rId12" Type="http://schemas.openxmlformats.org/officeDocument/2006/relationships/image" Target="../media/image61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58.wmf"/><Relationship Id="rId11" Type="http://schemas.openxmlformats.org/officeDocument/2006/relationships/oleObject" Target="../embeddings/oleObject61.bin"/><Relationship Id="rId5" Type="http://schemas.openxmlformats.org/officeDocument/2006/relationships/oleObject" Target="../embeddings/oleObject58.bin"/><Relationship Id="rId10" Type="http://schemas.openxmlformats.org/officeDocument/2006/relationships/image" Target="../media/image60.wmf"/><Relationship Id="rId4" Type="http://schemas.openxmlformats.org/officeDocument/2006/relationships/image" Target="../media/image57.wmf"/><Relationship Id="rId9" Type="http://schemas.openxmlformats.org/officeDocument/2006/relationships/oleObject" Target="../embeddings/oleObject60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wmf"/><Relationship Id="rId13" Type="http://schemas.openxmlformats.org/officeDocument/2006/relationships/oleObject" Target="../embeddings/oleObject67.bin"/><Relationship Id="rId18" Type="http://schemas.openxmlformats.org/officeDocument/2006/relationships/image" Target="../media/image69.wmf"/><Relationship Id="rId3" Type="http://schemas.openxmlformats.org/officeDocument/2006/relationships/oleObject" Target="../embeddings/oleObject62.bin"/><Relationship Id="rId7" Type="http://schemas.openxmlformats.org/officeDocument/2006/relationships/oleObject" Target="../embeddings/oleObject64.bin"/><Relationship Id="rId12" Type="http://schemas.openxmlformats.org/officeDocument/2006/relationships/image" Target="../media/image66.wmf"/><Relationship Id="rId17" Type="http://schemas.openxmlformats.org/officeDocument/2006/relationships/oleObject" Target="../embeddings/oleObject69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68.wmf"/><Relationship Id="rId1" Type="http://schemas.openxmlformats.org/officeDocument/2006/relationships/vmlDrawing" Target="../drawings/vmlDrawing13.vml"/><Relationship Id="rId6" Type="http://schemas.openxmlformats.org/officeDocument/2006/relationships/image" Target="../media/image63.png"/><Relationship Id="rId11" Type="http://schemas.openxmlformats.org/officeDocument/2006/relationships/oleObject" Target="../embeddings/oleObject66.bin"/><Relationship Id="rId5" Type="http://schemas.openxmlformats.org/officeDocument/2006/relationships/oleObject" Target="../embeddings/oleObject63.bin"/><Relationship Id="rId15" Type="http://schemas.openxmlformats.org/officeDocument/2006/relationships/oleObject" Target="../embeddings/oleObject68.bin"/><Relationship Id="rId10" Type="http://schemas.openxmlformats.org/officeDocument/2006/relationships/image" Target="../media/image65.wmf"/><Relationship Id="rId4" Type="http://schemas.openxmlformats.org/officeDocument/2006/relationships/image" Target="../media/image62.wmf"/><Relationship Id="rId9" Type="http://schemas.openxmlformats.org/officeDocument/2006/relationships/oleObject" Target="../embeddings/oleObject65.bin"/><Relationship Id="rId14" Type="http://schemas.openxmlformats.org/officeDocument/2006/relationships/image" Target="../media/image67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6.1 </a:t>
            </a:r>
            <a:r>
              <a:rPr lang="ko-KR" altLang="en-US" dirty="0" smtClean="0"/>
              <a:t>정전용량의 정의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평행판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커패시터</a:t>
            </a:r>
            <a:endParaRPr lang="ko-KR" altLang="en-US" dirty="0" smtClean="0"/>
          </a:p>
        </p:txBody>
      </p:sp>
      <p:sp>
        <p:nvSpPr>
          <p:cNvPr id="8203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2CF7602-9BB2-44BF-9480-B7967A22DFBD}" type="slidenum">
              <a:rPr lang="ko-KR" altLang="en-US" smtClean="0"/>
              <a:pPr/>
              <a:t>1</a:t>
            </a:fld>
            <a:endParaRPr lang="en-US" altLang="ko-KR" smtClean="0"/>
          </a:p>
        </p:txBody>
      </p:sp>
      <p:sp>
        <p:nvSpPr>
          <p:cNvPr id="8204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8205" name="내용 개체 틀 8"/>
          <p:cNvSpPr>
            <a:spLocks noGrp="1"/>
          </p:cNvSpPr>
          <p:nvPr>
            <p:ph idx="1"/>
          </p:nvPr>
        </p:nvSpPr>
        <p:spPr>
          <a:xfrm>
            <a:off x="704850" y="1052513"/>
            <a:ext cx="8786813" cy="5184775"/>
          </a:xfrm>
        </p:spPr>
        <p:txBody>
          <a:bodyPr/>
          <a:lstStyle/>
          <a:p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균질의 유전체 내에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개의 도체 </a:t>
            </a:r>
            <a:r>
              <a:rPr lang="en-US" altLang="ko-KR" sz="1600" i="1" dirty="0" smtClean="0">
                <a:latin typeface="맑은 고딕" pitchFamily="50" charset="-127"/>
                <a:ea typeface="맑은 고딕" pitchFamily="50" charset="-127"/>
              </a:rPr>
              <a:t>M</a:t>
            </a:r>
            <a:r>
              <a:rPr lang="en-US" altLang="ko-KR" sz="1600" baseline="-25000" dirty="0" smtClean="0">
                <a:latin typeface="맑은 고딕" pitchFamily="50" charset="-127"/>
                <a:ea typeface="맑은 고딕" pitchFamily="50" charset="-127"/>
              </a:rPr>
              <a:t>1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및 </a:t>
            </a:r>
            <a:r>
              <a:rPr lang="en-US" altLang="ko-KR" sz="1600" i="1" dirty="0" smtClean="0">
                <a:latin typeface="맑은 고딕" pitchFamily="50" charset="-127"/>
                <a:ea typeface="맑은 고딕" pitchFamily="50" charset="-127"/>
              </a:rPr>
              <a:t>M</a:t>
            </a:r>
            <a:r>
              <a:rPr lang="en-US" altLang="ko-KR" sz="1600" baseline="-25000" dirty="0" smtClean="0">
                <a:latin typeface="맑은 고딕" pitchFamily="50" charset="-127"/>
                <a:ea typeface="맑은 고딕" pitchFamily="50" charset="-127"/>
              </a:rPr>
              <a:t>2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가 존재 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도체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M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에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Q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인 양전하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도체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M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에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–Q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인 음전하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M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2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가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M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1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보다 높은 전위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정전용량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ko-KR" altLang="en-US" dirty="0" smtClean="0"/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전하의 크기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Q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와 도체 사이의 전위차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V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0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와의 비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전위차나 총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전하량의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값에 따라 달라지는 것은 아니다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lvl="1"/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단위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ko-KR" altLang="en-US" dirty="0" smtClean="0"/>
              <a:t>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패러드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(farad, F) 1F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는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1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쿨롱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볼트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(coulomb/volt, C/V)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와 같다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무한이 넓고 간격이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d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인 두 평행도체판으로 구성된 경우 </a:t>
            </a:r>
          </a:p>
          <a:p>
            <a:pPr lvl="1"/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                             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전속의 방향은 아래에서 위로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법선 성분은 각각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아래도체판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                      위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도체판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두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도체판의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전위차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면적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S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의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유한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도체판의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경우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en-US" altLang="ko-KR" i="1" dirty="0" smtClean="0">
                <a:latin typeface="Times New Roman" pitchFamily="18" charset="0"/>
              </a:rPr>
              <a:t>Q </a:t>
            </a:r>
            <a:r>
              <a:rPr lang="en-US" altLang="ko-KR" dirty="0" smtClean="0">
                <a:latin typeface="Times New Roman" pitchFamily="18" charset="0"/>
              </a:rPr>
              <a:t>= </a:t>
            </a:r>
            <a:r>
              <a:rPr lang="en-US" altLang="ko-KR" dirty="0" smtClean="0">
                <a:latin typeface="Times New Roman" pitchFamily="18" charset="0"/>
                <a:sym typeface="Symbol" pitchFamily="18" charset="2"/>
              </a:rPr>
              <a:t></a:t>
            </a:r>
            <a:r>
              <a:rPr lang="en-US" altLang="ko-KR" baseline="-25000" dirty="0" smtClean="0">
                <a:latin typeface="Times New Roman" pitchFamily="18" charset="0"/>
                <a:sym typeface="Symbol" pitchFamily="18" charset="2"/>
              </a:rPr>
              <a:t>S</a:t>
            </a:r>
            <a:r>
              <a:rPr lang="en-US" altLang="ko-KR" i="1" dirty="0" smtClean="0">
                <a:latin typeface="Times New Roman" pitchFamily="18" charset="0"/>
              </a:rPr>
              <a:t>S</a:t>
            </a:r>
            <a:r>
              <a:rPr lang="en-US" altLang="ko-KR" i="1" dirty="0" smtClean="0">
                <a:latin typeface="┴▀░φ╡±"/>
              </a:rPr>
              <a:t> </a:t>
            </a:r>
            <a:endParaRPr lang="en-US" altLang="ko-KR" dirty="0" smtClean="0"/>
          </a:p>
          <a:p>
            <a:pPr lvl="1"/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커패시터에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저축되는 총 에너지는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20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45388" y="1196975"/>
            <a:ext cx="1893887" cy="178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194" name="Object 9"/>
          <p:cNvGraphicFramePr>
            <a:graphicFrameLocks noChangeAspect="1"/>
          </p:cNvGraphicFramePr>
          <p:nvPr/>
        </p:nvGraphicFramePr>
        <p:xfrm>
          <a:off x="1423988" y="1916113"/>
          <a:ext cx="609600" cy="560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8" name="Equation" r:id="rId5" imgW="469800" imgH="431640" progId="Equation.3">
                  <p:embed/>
                </p:oleObj>
              </mc:Choice>
              <mc:Fallback>
                <p:oleObj name="Equation" r:id="rId5" imgW="469800" imgH="43164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1916113"/>
                        <a:ext cx="609600" cy="5603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5" name="Object 10"/>
          <p:cNvGraphicFramePr>
            <a:graphicFrameLocks noChangeAspect="1"/>
          </p:cNvGraphicFramePr>
          <p:nvPr/>
        </p:nvGraphicFramePr>
        <p:xfrm>
          <a:off x="2216150" y="1773238"/>
          <a:ext cx="1350963" cy="82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9" name="Equation" r:id="rId7" imgW="977760" imgH="609480" progId="Equation.3">
                  <p:embed/>
                </p:oleObj>
              </mc:Choice>
              <mc:Fallback>
                <p:oleObj name="Equation" r:id="rId7" imgW="977760" imgH="60948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6150" y="1773238"/>
                        <a:ext cx="1350963" cy="822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6" name="Object 11"/>
          <p:cNvGraphicFramePr>
            <a:graphicFrameLocks noChangeAspect="1"/>
          </p:cNvGraphicFramePr>
          <p:nvPr/>
        </p:nvGraphicFramePr>
        <p:xfrm>
          <a:off x="7256463" y="3213100"/>
          <a:ext cx="2255837" cy="1247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0" name="Image" r:id="rId9" imgW="1951220" imgH="1078903" progId="">
                  <p:embed/>
                </p:oleObj>
              </mc:Choice>
              <mc:Fallback>
                <p:oleObj name="Image" r:id="rId9" imgW="1951220" imgH="1078903" progId="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56463" y="3213100"/>
                        <a:ext cx="2255837" cy="1247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99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sy="50000" kx="-2453608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7" name="Object 12"/>
          <p:cNvGraphicFramePr>
            <a:graphicFrameLocks noChangeAspect="1"/>
          </p:cNvGraphicFramePr>
          <p:nvPr/>
        </p:nvGraphicFramePr>
        <p:xfrm>
          <a:off x="1497013" y="3429000"/>
          <a:ext cx="762000" cy="471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1" name="Equation" r:id="rId11" imgW="634680" imgH="393480" progId="Equation.3">
                  <p:embed/>
                </p:oleObj>
              </mc:Choice>
              <mc:Fallback>
                <p:oleObj name="Equation" r:id="rId11" imgW="634680" imgH="39348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7013" y="3429000"/>
                        <a:ext cx="762000" cy="4714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07" name="Rectangle 12"/>
          <p:cNvSpPr>
            <a:spLocks noChangeArrowheads="1"/>
          </p:cNvSpPr>
          <p:nvPr/>
        </p:nvSpPr>
        <p:spPr bwMode="auto">
          <a:xfrm>
            <a:off x="2432050" y="3429000"/>
            <a:ext cx="9890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>
                <a:solidFill>
                  <a:srgbClr val="1C1C1C"/>
                </a:solidFill>
                <a:latin typeface="┴▀░φ╡±"/>
              </a:rPr>
              <a:t>D </a:t>
            </a:r>
            <a:r>
              <a:rPr lang="en-US" altLang="ko-KR">
                <a:solidFill>
                  <a:srgbClr val="1C1C1C"/>
                </a:solidFill>
              </a:rPr>
              <a:t>= </a:t>
            </a:r>
            <a:r>
              <a:rPr lang="en-US" altLang="ko-KR">
                <a:solidFill>
                  <a:srgbClr val="1C1C1C"/>
                </a:solidFill>
                <a:latin typeface="┴▀░φ╡±"/>
                <a:sym typeface="Symbol" pitchFamily="18" charset="2"/>
              </a:rPr>
              <a:t></a:t>
            </a:r>
            <a:r>
              <a:rPr lang="en-US" altLang="ko-KR" baseline="-25000">
                <a:solidFill>
                  <a:srgbClr val="1C1C1C"/>
                </a:solidFill>
                <a:latin typeface="┴▀░φ╡±"/>
                <a:sym typeface="Symbol" pitchFamily="18" charset="2"/>
              </a:rPr>
              <a:t>S</a:t>
            </a:r>
            <a:r>
              <a:rPr lang="en-US" altLang="ko-KR">
                <a:solidFill>
                  <a:srgbClr val="1C1C1C"/>
                </a:solidFill>
                <a:latin typeface="┴▀░φ╡±"/>
              </a:rPr>
              <a:t>a</a:t>
            </a:r>
            <a:r>
              <a:rPr lang="en-US" altLang="ko-KR" i="1" baseline="-25000">
                <a:solidFill>
                  <a:srgbClr val="1C1C1C"/>
                </a:solidFill>
                <a:latin typeface="┴▀░φ╡±"/>
              </a:rPr>
              <a:t>z</a:t>
            </a:r>
            <a:r>
              <a:rPr lang="en-US" altLang="ko-KR">
                <a:solidFill>
                  <a:srgbClr val="1C1C1C"/>
                </a:solidFill>
              </a:rPr>
              <a:t> </a:t>
            </a:r>
          </a:p>
        </p:txBody>
      </p:sp>
      <p:sp>
        <p:nvSpPr>
          <p:cNvPr id="8208" name="Rectangle 18"/>
          <p:cNvSpPr>
            <a:spLocks noChangeArrowheads="1"/>
          </p:cNvSpPr>
          <p:nvPr/>
        </p:nvSpPr>
        <p:spPr bwMode="auto">
          <a:xfrm>
            <a:off x="3873500" y="3933825"/>
            <a:ext cx="13335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i="1">
                <a:solidFill>
                  <a:srgbClr val="1C1C1C"/>
                </a:solidFill>
                <a:latin typeface="Times New Roman" pitchFamily="18" charset="0"/>
              </a:rPr>
              <a:t>D</a:t>
            </a:r>
            <a:r>
              <a:rPr lang="en-US" altLang="ko-KR" i="1" baseline="-25000">
                <a:solidFill>
                  <a:srgbClr val="1C1C1C"/>
                </a:solidFill>
                <a:latin typeface="Times New Roman" pitchFamily="18" charset="0"/>
              </a:rPr>
              <a:t>N  </a:t>
            </a:r>
            <a:r>
              <a:rPr lang="en-US" altLang="ko-KR">
                <a:solidFill>
                  <a:srgbClr val="1C1C1C"/>
                </a:solidFill>
                <a:latin typeface="Times New Roman" pitchFamily="18" charset="0"/>
              </a:rPr>
              <a:t>= </a:t>
            </a:r>
            <a:r>
              <a:rPr lang="en-US" altLang="ko-KR" i="1">
                <a:solidFill>
                  <a:srgbClr val="1C1C1C"/>
                </a:solidFill>
                <a:latin typeface="Times New Roman" pitchFamily="18" charset="0"/>
              </a:rPr>
              <a:t>D</a:t>
            </a:r>
            <a:r>
              <a:rPr lang="en-US" altLang="ko-KR" i="1" baseline="-25000">
                <a:solidFill>
                  <a:srgbClr val="1C1C1C"/>
                </a:solidFill>
                <a:latin typeface="Times New Roman" pitchFamily="18" charset="0"/>
              </a:rPr>
              <a:t> z </a:t>
            </a:r>
            <a:r>
              <a:rPr lang="en-US" altLang="ko-KR">
                <a:solidFill>
                  <a:srgbClr val="1C1C1C"/>
                </a:solidFill>
                <a:latin typeface="Times New Roman" pitchFamily="18" charset="0"/>
              </a:rPr>
              <a:t>= </a:t>
            </a:r>
            <a:r>
              <a:rPr lang="en-US" altLang="ko-KR">
                <a:solidFill>
                  <a:srgbClr val="1C1C1C"/>
                </a:solidFill>
                <a:latin typeface="Times New Roman" pitchFamily="18" charset="0"/>
                <a:sym typeface="Symbol" pitchFamily="18" charset="2"/>
              </a:rPr>
              <a:t></a:t>
            </a:r>
            <a:r>
              <a:rPr lang="en-US" altLang="ko-KR" baseline="-25000">
                <a:solidFill>
                  <a:srgbClr val="1C1C1C"/>
                </a:solidFill>
                <a:latin typeface="Times New Roman" pitchFamily="18" charset="0"/>
                <a:sym typeface="Symbol" pitchFamily="18" charset="2"/>
              </a:rPr>
              <a:t>S</a:t>
            </a:r>
            <a:r>
              <a:rPr lang="en-US" altLang="ko-KR">
                <a:solidFill>
                  <a:srgbClr val="1C1C1C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8209" name="Rectangle 27"/>
          <p:cNvSpPr>
            <a:spLocks noChangeArrowheads="1"/>
          </p:cNvSpPr>
          <p:nvPr/>
        </p:nvSpPr>
        <p:spPr bwMode="auto">
          <a:xfrm>
            <a:off x="6105525" y="3933825"/>
            <a:ext cx="9779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i="1">
                <a:latin typeface="Times New Roman" pitchFamily="18" charset="0"/>
              </a:rPr>
              <a:t>D</a:t>
            </a:r>
            <a:r>
              <a:rPr lang="en-US" altLang="ko-KR" i="1" baseline="-25000">
                <a:latin typeface="Times New Roman" pitchFamily="18" charset="0"/>
              </a:rPr>
              <a:t>N  </a:t>
            </a:r>
            <a:r>
              <a:rPr lang="en-US" altLang="ko-KR">
                <a:latin typeface="Times New Roman" pitchFamily="18" charset="0"/>
              </a:rPr>
              <a:t>= - </a:t>
            </a:r>
            <a:r>
              <a:rPr lang="en-US" altLang="ko-KR" i="1">
                <a:latin typeface="Times New Roman" pitchFamily="18" charset="0"/>
              </a:rPr>
              <a:t>D</a:t>
            </a:r>
            <a:r>
              <a:rPr lang="en-US" altLang="ko-KR" i="1" baseline="-25000">
                <a:latin typeface="Times New Roman" pitchFamily="18" charset="0"/>
              </a:rPr>
              <a:t>z</a:t>
            </a:r>
          </a:p>
        </p:txBody>
      </p:sp>
      <p:graphicFrame>
        <p:nvGraphicFramePr>
          <p:cNvPr id="8198" name="Object 13"/>
          <p:cNvGraphicFramePr>
            <a:graphicFrameLocks noChangeAspect="1"/>
          </p:cNvGraphicFramePr>
          <p:nvPr/>
        </p:nvGraphicFramePr>
        <p:xfrm>
          <a:off x="1423988" y="4437063"/>
          <a:ext cx="3451225" cy="53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2" name="Equation" r:id="rId13" imgW="2286000" imgH="393480" progId="Equation.3">
                  <p:embed/>
                </p:oleObj>
              </mc:Choice>
              <mc:Fallback>
                <p:oleObj name="Equation" r:id="rId13" imgW="2286000" imgH="39348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4437063"/>
                        <a:ext cx="3451225" cy="531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9" name="Object 14"/>
          <p:cNvGraphicFramePr>
            <a:graphicFrameLocks noChangeAspect="1"/>
          </p:cNvGraphicFramePr>
          <p:nvPr/>
        </p:nvGraphicFramePr>
        <p:xfrm>
          <a:off x="4953000" y="4797425"/>
          <a:ext cx="1371600" cy="557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3" name="Equation" r:id="rId15" imgW="850680" imgH="431640" progId="Equation.3">
                  <p:embed/>
                </p:oleObj>
              </mc:Choice>
              <mc:Fallback>
                <p:oleObj name="Equation" r:id="rId15" imgW="850680" imgH="43164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3000" y="4797425"/>
                        <a:ext cx="1371600" cy="5572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00" name="Object 15"/>
          <p:cNvGraphicFramePr>
            <a:graphicFrameLocks noChangeAspect="1"/>
          </p:cNvGraphicFramePr>
          <p:nvPr/>
        </p:nvGraphicFramePr>
        <p:xfrm>
          <a:off x="1208088" y="5516563"/>
          <a:ext cx="5218112" cy="557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4" name="Equation" r:id="rId17" imgW="3670200" imgH="419040" progId="Equation.3">
                  <p:embed/>
                </p:oleObj>
              </mc:Choice>
              <mc:Fallback>
                <p:oleObj name="Equation" r:id="rId17" imgW="3670200" imgH="41904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8088" y="5516563"/>
                        <a:ext cx="5218112" cy="5572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01" name="Object 16"/>
          <p:cNvGraphicFramePr>
            <a:graphicFrameLocks noChangeAspect="1"/>
          </p:cNvGraphicFramePr>
          <p:nvPr/>
        </p:nvGraphicFramePr>
        <p:xfrm>
          <a:off x="6753225" y="5516563"/>
          <a:ext cx="2362200" cy="554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5" name="Equation" r:id="rId19" imgW="1790640" imgH="419040" progId="Equation.3">
                  <p:embed/>
                </p:oleObj>
              </mc:Choice>
              <mc:Fallback>
                <p:oleObj name="Equation" r:id="rId19" imgW="1790640" imgH="41904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53225" y="5516563"/>
                        <a:ext cx="2362200" cy="5540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6.3  </a:t>
            </a:r>
            <a:r>
              <a:rPr lang="ko-KR" altLang="en-US" dirty="0" smtClean="0"/>
              <a:t>정전용량의 여러 가지 예</a:t>
            </a:r>
          </a:p>
        </p:txBody>
      </p:sp>
      <p:sp>
        <p:nvSpPr>
          <p:cNvPr id="9228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40C5EB1-1A8E-4E99-BFB7-E9068EDDA282}" type="slidenum">
              <a:rPr lang="ko-KR" altLang="en-US" smtClean="0"/>
              <a:pPr/>
              <a:t>2</a:t>
            </a:fld>
            <a:endParaRPr lang="en-US" altLang="ko-KR" smtClean="0"/>
          </a:p>
        </p:txBody>
      </p:sp>
      <p:sp>
        <p:nvSpPr>
          <p:cNvPr id="9229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9230" name="내용 개체 틀 8"/>
          <p:cNvSpPr>
            <a:spLocks noGrp="1"/>
          </p:cNvSpPr>
          <p:nvPr>
            <p:ph idx="1"/>
          </p:nvPr>
        </p:nvSpPr>
        <p:spPr>
          <a:xfrm>
            <a:off x="704850" y="1052513"/>
            <a:ext cx="8786813" cy="5184775"/>
          </a:xfrm>
        </p:spPr>
        <p:txBody>
          <a:bodyPr/>
          <a:lstStyle/>
          <a:p>
            <a:r>
              <a:rPr lang="ko-KR" altLang="en-US" sz="1600" smtClean="0">
                <a:latin typeface="맑은 고딕" pitchFamily="50" charset="-127"/>
                <a:ea typeface="맑은 고딕" pitchFamily="50" charset="-127"/>
              </a:rPr>
              <a:t>내측반지름 </a:t>
            </a:r>
            <a:r>
              <a:rPr lang="en-US" altLang="ko-KR" sz="1600" smtClean="0">
                <a:latin typeface="맑은 고딕" pitchFamily="50" charset="-127"/>
                <a:ea typeface="맑은 고딕" pitchFamily="50" charset="-127"/>
              </a:rPr>
              <a:t>a, </a:t>
            </a:r>
            <a:r>
              <a:rPr lang="ko-KR" altLang="en-US" sz="1600" smtClean="0">
                <a:latin typeface="맑은 고딕" pitchFamily="50" charset="-127"/>
                <a:ea typeface="맑은 고딕" pitchFamily="50" charset="-127"/>
              </a:rPr>
              <a:t>외측반지름</a:t>
            </a:r>
            <a:r>
              <a:rPr lang="en-US" altLang="ko-KR" sz="1600" smtClean="0">
                <a:latin typeface="맑은 고딕" pitchFamily="50" charset="-127"/>
                <a:ea typeface="맑은 고딕" pitchFamily="50" charset="-127"/>
              </a:rPr>
              <a:t>b, </a:t>
            </a:r>
            <a:r>
              <a:rPr lang="ko-KR" altLang="en-US" sz="1600" smtClean="0">
                <a:latin typeface="맑은 고딕" pitchFamily="50" charset="-127"/>
                <a:ea typeface="맑은 고딕" pitchFamily="50" charset="-127"/>
              </a:rPr>
              <a:t>길이 </a:t>
            </a:r>
            <a:r>
              <a:rPr lang="en-US" altLang="ko-KR" sz="1600" smtClean="0">
                <a:latin typeface="맑은 고딕" pitchFamily="50" charset="-127"/>
                <a:ea typeface="맑은 고딕" pitchFamily="50" charset="-127"/>
              </a:rPr>
              <a:t>L</a:t>
            </a:r>
            <a:r>
              <a:rPr lang="ko-KR" altLang="en-US" sz="1600" smtClean="0">
                <a:latin typeface="맑은 고딕" pitchFamily="50" charset="-127"/>
                <a:ea typeface="맑은 고딕" pitchFamily="50" charset="-127"/>
              </a:rPr>
              <a:t>인 동축 케이블 </a:t>
            </a:r>
            <a:endParaRPr lang="en-US" altLang="ko-KR" sz="1600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전위차 </a:t>
            </a:r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600" smtClean="0">
                <a:latin typeface="맑은 고딕" pitchFamily="50" charset="-127"/>
                <a:ea typeface="맑은 고딕" pitchFamily="50" charset="-127"/>
              </a:rPr>
              <a:t>반경이 </a:t>
            </a:r>
            <a:r>
              <a:rPr lang="en-US" altLang="ko-KR" sz="1600" smtClean="0">
                <a:latin typeface="맑은 고딕" pitchFamily="50" charset="-127"/>
                <a:ea typeface="맑은 고딕" pitchFamily="50" charset="-127"/>
              </a:rPr>
              <a:t>a,b (b&gt;a) </a:t>
            </a:r>
            <a:r>
              <a:rPr lang="ko-KR" altLang="en-US" sz="1600" smtClean="0">
                <a:latin typeface="맑은 고딕" pitchFamily="50" charset="-127"/>
                <a:ea typeface="맑은 고딕" pitchFamily="50" charset="-127"/>
              </a:rPr>
              <a:t>인 동심 도체 구곽  </a:t>
            </a:r>
            <a:endParaRPr lang="en-US" altLang="ko-KR" sz="1600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전계의 세기 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                        </a:t>
            </a:r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두 구 각 사이에 유전율    인 유전체 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전위차                          정전용량 </a:t>
            </a:r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반경 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a 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인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단일 도체구의 정전용량은 바깥쪽 구곽을 무한히 크게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</a:rPr>
              <a:t>b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→∞)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하면 </a:t>
            </a:r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600" smtClean="0">
                <a:latin typeface="맑은 고딕" pitchFamily="50" charset="-127"/>
                <a:ea typeface="맑은 고딕" pitchFamily="50" charset="-127"/>
              </a:rPr>
              <a:t>자유공간 내에 </a:t>
            </a:r>
            <a:r>
              <a:rPr lang="en-US" altLang="ko-KR" sz="1600" smtClean="0">
                <a:latin typeface="맑은 고딕" pitchFamily="50" charset="-127"/>
                <a:ea typeface="맑은 고딕" pitchFamily="50" charset="-127"/>
              </a:rPr>
              <a:t>r=a</a:t>
            </a:r>
            <a:r>
              <a:rPr lang="ko-KR" altLang="en-US" sz="1600" smtClean="0">
                <a:latin typeface="맑은 고딕" pitchFamily="50" charset="-127"/>
                <a:ea typeface="맑은 고딕" pitchFamily="50" charset="-127"/>
              </a:rPr>
              <a:t>인 구면에 </a:t>
            </a:r>
            <a:r>
              <a:rPr lang="en-US" altLang="ko-KR" sz="1600" i="1" smtClean="0">
                <a:latin typeface="맑은 고딕" pitchFamily="50" charset="-127"/>
                <a:ea typeface="맑은 고딕" pitchFamily="50" charset="-127"/>
              </a:rPr>
              <a:t>a </a:t>
            </a:r>
            <a:r>
              <a:rPr lang="en-US" altLang="ko-KR" sz="160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</a:t>
            </a:r>
            <a:r>
              <a:rPr lang="en-US" altLang="ko-KR" sz="160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i="1" smtClean="0">
                <a:latin typeface="맑은 고딕" pitchFamily="50" charset="-127"/>
                <a:ea typeface="맑은 고딕" pitchFamily="50" charset="-127"/>
              </a:rPr>
              <a:t>r </a:t>
            </a:r>
            <a:r>
              <a:rPr lang="en-US" altLang="ko-KR" sz="160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</a:t>
            </a:r>
            <a:r>
              <a:rPr lang="en-US" altLang="ko-KR" sz="160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i="1" smtClean="0">
                <a:latin typeface="맑은 고딕" pitchFamily="50" charset="-127"/>
                <a:ea typeface="맑은 고딕" pitchFamily="50" charset="-127"/>
              </a:rPr>
              <a:t>r</a:t>
            </a:r>
            <a:r>
              <a:rPr lang="en-US" altLang="ko-KR" sz="1600" baseline="-2500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600" smtClean="0">
                <a:latin typeface="맑은 고딕" pitchFamily="50" charset="-127"/>
                <a:ea typeface="맑은 고딕" pitchFamily="50" charset="-127"/>
              </a:rPr>
              <a:t>의 부분을 </a:t>
            </a:r>
            <a:r>
              <a:rPr lang="ko-KR" altLang="en-US" sz="160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 </a:t>
            </a:r>
            <a:r>
              <a:rPr lang="en-US" altLang="ko-KR" sz="160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= </a:t>
            </a:r>
            <a:r>
              <a:rPr lang="en-US" altLang="ko-KR" sz="1600" baseline="-2500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1</a:t>
            </a:r>
            <a:r>
              <a:rPr lang="en-US" altLang="ko-KR" sz="160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 </a:t>
            </a:r>
            <a:r>
              <a:rPr lang="ko-KR" altLang="en-US" sz="1600" smtClean="0">
                <a:latin typeface="맑은 고딕" pitchFamily="50" charset="-127"/>
                <a:ea typeface="맑은 고딕" pitchFamily="50" charset="-127"/>
              </a:rPr>
              <a:t>인 유전체로 덮은 경우 </a:t>
            </a:r>
          </a:p>
          <a:p>
            <a:pPr lvl="1"/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전계의 세기                                     전위차  </a:t>
            </a:r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정전용량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      </a:t>
            </a: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9218" name="Object 10"/>
          <p:cNvGraphicFramePr>
            <a:graphicFrameLocks noChangeAspect="1"/>
          </p:cNvGraphicFramePr>
          <p:nvPr/>
        </p:nvGraphicFramePr>
        <p:xfrm>
          <a:off x="2216150" y="1341438"/>
          <a:ext cx="1352550" cy="503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90" name="Equation" r:id="rId4" imgW="914400" imgH="393480" progId="Equation.3">
                  <p:embed/>
                </p:oleObj>
              </mc:Choice>
              <mc:Fallback>
                <p:oleObj name="Equation" r:id="rId4" imgW="914400" imgH="39348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6150" y="1341438"/>
                        <a:ext cx="1352550" cy="5032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31" name="직사각형 18"/>
          <p:cNvSpPr>
            <a:spLocks noChangeArrowheads="1"/>
          </p:cNvSpPr>
          <p:nvPr/>
        </p:nvSpPr>
        <p:spPr bwMode="auto">
          <a:xfrm>
            <a:off x="3800475" y="1412875"/>
            <a:ext cx="90646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i="1">
                <a:latin typeface="Times New Roman" pitchFamily="18" charset="0"/>
              </a:rPr>
              <a:t>Q</a:t>
            </a:r>
            <a:r>
              <a:rPr lang="en-US" altLang="ko-KR">
                <a:latin typeface="Times New Roman" pitchFamily="18" charset="0"/>
              </a:rPr>
              <a:t> = </a:t>
            </a:r>
            <a:r>
              <a:rPr lang="en-US" altLang="ko-KR" i="1">
                <a:latin typeface="┴▀░φ╡±"/>
                <a:sym typeface="Symbol" pitchFamily="18" charset="2"/>
              </a:rPr>
              <a:t></a:t>
            </a:r>
            <a:r>
              <a:rPr lang="en-US" altLang="ko-KR" i="1" baseline="-25000">
                <a:latin typeface="┴▀░φ╡±"/>
                <a:sym typeface="Symbol" pitchFamily="18" charset="2"/>
              </a:rPr>
              <a:t>L</a:t>
            </a:r>
            <a:r>
              <a:rPr lang="en-US" altLang="ko-KR" i="1">
                <a:latin typeface="┴▀░φ╡±"/>
              </a:rPr>
              <a:t>L </a:t>
            </a:r>
            <a:endParaRPr lang="ko-KR" altLang="en-US"/>
          </a:p>
        </p:txBody>
      </p:sp>
      <p:graphicFrame>
        <p:nvGraphicFramePr>
          <p:cNvPr id="9219" name="Object 11"/>
          <p:cNvGraphicFramePr>
            <a:graphicFrameLocks noChangeAspect="1"/>
          </p:cNvGraphicFramePr>
          <p:nvPr/>
        </p:nvGraphicFramePr>
        <p:xfrm>
          <a:off x="4981575" y="1341438"/>
          <a:ext cx="1403350" cy="538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91" name="수식" r:id="rId6" imgW="1091880" imgH="419040" progId="Equation.3">
                  <p:embed/>
                </p:oleObj>
              </mc:Choice>
              <mc:Fallback>
                <p:oleObj name="수식" r:id="rId6" imgW="1091880" imgH="41904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81575" y="1341438"/>
                        <a:ext cx="1403350" cy="5381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0" name="Object 12"/>
          <p:cNvGraphicFramePr>
            <a:graphicFrameLocks noChangeAspect="1"/>
          </p:cNvGraphicFramePr>
          <p:nvPr/>
        </p:nvGraphicFramePr>
        <p:xfrm>
          <a:off x="3440113" y="2420938"/>
          <a:ext cx="217487" cy="238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92" name="수식" r:id="rId8" imgW="126720" imgH="139680" progId="Equation.3">
                  <p:embed/>
                </p:oleObj>
              </mc:Choice>
              <mc:Fallback>
                <p:oleObj name="수식" r:id="rId8" imgW="126720" imgH="13968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0113" y="2420938"/>
                        <a:ext cx="217487" cy="238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1" name="Object 13"/>
          <p:cNvGraphicFramePr>
            <a:graphicFrameLocks noChangeAspect="1"/>
          </p:cNvGraphicFramePr>
          <p:nvPr/>
        </p:nvGraphicFramePr>
        <p:xfrm>
          <a:off x="2649538" y="2060575"/>
          <a:ext cx="1008062" cy="500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93" name="수식" r:id="rId10" imgW="927000" imgH="431640" progId="Equation.3">
                  <p:embed/>
                </p:oleObj>
              </mc:Choice>
              <mc:Fallback>
                <p:oleObj name="수식" r:id="rId10" imgW="927000" imgH="43164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9538" y="2060575"/>
                        <a:ext cx="1008062" cy="500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2" name="Object 14"/>
          <p:cNvGraphicFramePr>
            <a:graphicFrameLocks noChangeAspect="1"/>
          </p:cNvGraphicFramePr>
          <p:nvPr/>
        </p:nvGraphicFramePr>
        <p:xfrm>
          <a:off x="5024438" y="2276475"/>
          <a:ext cx="1371600" cy="484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94" name="Equation" r:id="rId12" imgW="1104840" imgH="393480" progId="Equation.3">
                  <p:embed/>
                </p:oleObj>
              </mc:Choice>
              <mc:Fallback>
                <p:oleObj name="Equation" r:id="rId12" imgW="1104840" imgH="39348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4438" y="2276475"/>
                        <a:ext cx="1371600" cy="4841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3" name="Object 15"/>
          <p:cNvGraphicFramePr>
            <a:graphicFrameLocks noChangeAspect="1"/>
          </p:cNvGraphicFramePr>
          <p:nvPr/>
        </p:nvGraphicFramePr>
        <p:xfrm>
          <a:off x="7400925" y="2133600"/>
          <a:ext cx="1616075" cy="763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95" name="Equation" r:id="rId14" imgW="1028520" imgH="583920" progId="Equation.3">
                  <p:embed/>
                </p:oleObj>
              </mc:Choice>
              <mc:Fallback>
                <p:oleObj name="Equation" r:id="rId14" imgW="1028520" imgH="58392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00925" y="2133600"/>
                        <a:ext cx="1616075" cy="7635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32" name="오른쪽 화살표 27"/>
          <p:cNvSpPr>
            <a:spLocks noChangeArrowheads="1"/>
          </p:cNvSpPr>
          <p:nvPr/>
        </p:nvSpPr>
        <p:spPr bwMode="auto">
          <a:xfrm>
            <a:off x="6465888" y="2420938"/>
            <a:ext cx="142875" cy="144462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  <p:sp>
        <p:nvSpPr>
          <p:cNvPr id="9233" name="Rectangle 14"/>
          <p:cNvSpPr>
            <a:spLocks noChangeArrowheads="1"/>
          </p:cNvSpPr>
          <p:nvPr/>
        </p:nvSpPr>
        <p:spPr bwMode="auto">
          <a:xfrm>
            <a:off x="7616825" y="2924175"/>
            <a:ext cx="12954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i="1">
                <a:solidFill>
                  <a:srgbClr val="1C1C1C"/>
                </a:solidFill>
                <a:latin typeface="Times New Roman" pitchFamily="18" charset="0"/>
              </a:rPr>
              <a:t>C</a:t>
            </a:r>
            <a:r>
              <a:rPr lang="en-US" altLang="ko-KR">
                <a:solidFill>
                  <a:srgbClr val="1C1C1C"/>
                </a:solidFill>
                <a:latin typeface="Times New Roman" pitchFamily="18" charset="0"/>
              </a:rPr>
              <a:t> = 4</a:t>
            </a:r>
            <a:r>
              <a:rPr lang="en-US" altLang="ko-KR" i="1">
                <a:solidFill>
                  <a:srgbClr val="1C1C1C"/>
                </a:solidFill>
                <a:latin typeface="Times New Roman" pitchFamily="18" charset="0"/>
                <a:sym typeface="Symbol" pitchFamily="18" charset="2"/>
              </a:rPr>
              <a:t></a:t>
            </a:r>
            <a:r>
              <a:rPr lang="en-US" altLang="ko-KR" i="1">
                <a:solidFill>
                  <a:srgbClr val="1C1C1C"/>
                </a:solidFill>
                <a:latin typeface="Times New Roman" pitchFamily="18" charset="0"/>
              </a:rPr>
              <a:t>a</a:t>
            </a:r>
          </a:p>
        </p:txBody>
      </p:sp>
      <p:graphicFrame>
        <p:nvGraphicFramePr>
          <p:cNvPr id="9224" name="Object 16"/>
          <p:cNvGraphicFramePr>
            <a:graphicFrameLocks noChangeAspect="1"/>
          </p:cNvGraphicFramePr>
          <p:nvPr/>
        </p:nvGraphicFramePr>
        <p:xfrm>
          <a:off x="2792413" y="3500438"/>
          <a:ext cx="1895475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96" name="Equation" r:id="rId16" imgW="1574640" imgH="888840" progId="Equation.3">
                  <p:embed/>
                </p:oleObj>
              </mc:Choice>
              <mc:Fallback>
                <p:oleObj name="Equation" r:id="rId16" imgW="1574640" imgH="88884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92413" y="3500438"/>
                        <a:ext cx="1895475" cy="1143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5" name="Object 17"/>
          <p:cNvGraphicFramePr>
            <a:graphicFrameLocks noChangeAspect="1"/>
          </p:cNvGraphicFramePr>
          <p:nvPr/>
        </p:nvGraphicFramePr>
        <p:xfrm>
          <a:off x="5600700" y="3500438"/>
          <a:ext cx="3681413" cy="1133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97" name="Equation" r:id="rId18" imgW="2450880" imgH="888840" progId="Equation.3">
                  <p:embed/>
                </p:oleObj>
              </mc:Choice>
              <mc:Fallback>
                <p:oleObj name="Equation" r:id="rId18" imgW="2450880" imgH="88884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00700" y="3500438"/>
                        <a:ext cx="3681413" cy="1133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6" name="Object 18"/>
          <p:cNvGraphicFramePr>
            <a:graphicFrameLocks noChangeAspect="1"/>
          </p:cNvGraphicFramePr>
          <p:nvPr/>
        </p:nvGraphicFramePr>
        <p:xfrm>
          <a:off x="2505075" y="4941888"/>
          <a:ext cx="20193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98" name="Equation" r:id="rId20" imgW="1333440" imgH="622080" progId="Equation.3">
                  <p:embed/>
                </p:oleObj>
              </mc:Choice>
              <mc:Fallback>
                <p:oleObj name="Equation" r:id="rId20" imgW="1333440" imgH="62208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5075" y="4941888"/>
                        <a:ext cx="2019300" cy="800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6.3  </a:t>
            </a:r>
            <a:r>
              <a:rPr lang="ko-KR" altLang="en-US" dirty="0" smtClean="0"/>
              <a:t>정전용량의 여러 가지 예</a:t>
            </a:r>
          </a:p>
        </p:txBody>
      </p:sp>
      <p:sp>
        <p:nvSpPr>
          <p:cNvPr id="102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AC4C46D-C043-4212-8C42-3063A66E738B}" type="slidenum">
              <a:rPr lang="ko-KR" altLang="en-US" smtClean="0"/>
              <a:pPr/>
              <a:t>3</a:t>
            </a:fld>
            <a:endParaRPr lang="en-US" altLang="ko-KR" smtClean="0"/>
          </a:p>
        </p:txBody>
      </p:sp>
      <p:sp>
        <p:nvSpPr>
          <p:cNvPr id="102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10249" name="내용 개체 틀 8"/>
          <p:cNvSpPr>
            <a:spLocks noGrp="1"/>
          </p:cNvSpPr>
          <p:nvPr>
            <p:ph idx="1"/>
          </p:nvPr>
        </p:nvSpPr>
        <p:spPr>
          <a:xfrm>
            <a:off x="704850" y="1052513"/>
            <a:ext cx="8786813" cy="5184775"/>
          </a:xfrm>
        </p:spPr>
        <p:txBody>
          <a:bodyPr/>
          <a:lstStyle/>
          <a:p>
            <a:r>
              <a:rPr lang="ko-KR" altLang="en-US" sz="1600" smtClean="0">
                <a:latin typeface="맑은 고딕" pitchFamily="50" charset="-127"/>
                <a:ea typeface="맑은 고딕" pitchFamily="50" charset="-127"/>
              </a:rPr>
              <a:t>다층 유전체의 경우  </a:t>
            </a:r>
            <a:endParaRPr lang="en-US" altLang="ko-KR" sz="1600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두 유전체 사이의 경계면은 도체판과 평행  </a:t>
            </a:r>
          </a:p>
          <a:p>
            <a:pPr lvl="1"/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두 유전체 영역내의 전계세기를 각각 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</a:rPr>
              <a:t>E</a:t>
            </a:r>
            <a:r>
              <a:rPr lang="en-US" altLang="ko-KR" baseline="-2500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</a:rPr>
              <a:t>E</a:t>
            </a:r>
            <a:r>
              <a:rPr lang="en-US" altLang="ko-KR" baseline="-2500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이라고 하면 </a:t>
            </a:r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r>
              <a:rPr lang="en-US" altLang="ko-KR" i="1" smtClean="0">
                <a:latin typeface="맑은 고딕" pitchFamily="50" charset="-127"/>
                <a:ea typeface="맑은 고딕" pitchFamily="50" charset="-127"/>
              </a:rPr>
              <a:t>V</a:t>
            </a:r>
            <a:r>
              <a:rPr lang="en-US" altLang="ko-KR" baseline="-25000" smtClean="0">
                <a:latin typeface="맑은 고딕" pitchFamily="50" charset="-127"/>
                <a:ea typeface="맑은 고딕" pitchFamily="50" charset="-127"/>
              </a:rPr>
              <a:t>0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 = 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</a:rPr>
              <a:t>E</a:t>
            </a:r>
            <a:r>
              <a:rPr lang="en-US" altLang="ko-KR" baseline="-25000" smtClean="0">
                <a:latin typeface="맑은 고딕" pitchFamily="50" charset="-127"/>
                <a:ea typeface="맑은 고딕" pitchFamily="50" charset="-127"/>
              </a:rPr>
              <a:t>1 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</a:rPr>
              <a:t>d</a:t>
            </a:r>
            <a:r>
              <a:rPr lang="en-US" altLang="ko-KR" baseline="-2500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 + 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</a:rPr>
              <a:t>E</a:t>
            </a:r>
            <a:r>
              <a:rPr lang="en-US" altLang="ko-KR" baseline="-25000" smtClean="0">
                <a:latin typeface="맑은 고딕" pitchFamily="50" charset="-127"/>
                <a:ea typeface="맑은 고딕" pitchFamily="50" charset="-127"/>
              </a:rPr>
              <a:t>2 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</a:rPr>
              <a:t>d</a:t>
            </a:r>
            <a:r>
              <a:rPr lang="en-US" altLang="ko-KR" baseline="-25000" smtClean="0">
                <a:latin typeface="맑은 고딕" pitchFamily="50" charset="-127"/>
                <a:ea typeface="맑은 고딕" pitchFamily="50" charset="-127"/>
              </a:rPr>
              <a:t>2 </a:t>
            </a:r>
          </a:p>
          <a:p>
            <a:pPr lvl="1"/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경계면에서 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</a:rPr>
              <a:t>E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는 경계면에 수직이므로 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</a:rPr>
              <a:t>D</a:t>
            </a:r>
            <a:r>
              <a:rPr lang="en-US" altLang="ko-KR" i="1" baseline="-25000" smtClean="0">
                <a:latin typeface="맑은 고딕" pitchFamily="50" charset="-127"/>
                <a:ea typeface="맑은 고딕" pitchFamily="50" charset="-127"/>
              </a:rPr>
              <a:t>N</a:t>
            </a:r>
            <a:r>
              <a:rPr lang="en-US" altLang="ko-KR" baseline="-25000" smtClean="0">
                <a:latin typeface="맑은 고딕" pitchFamily="50" charset="-127"/>
                <a:ea typeface="맑은 고딕" pitchFamily="50" charset="-127"/>
              </a:rPr>
              <a:t>1 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= 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</a:rPr>
              <a:t>D</a:t>
            </a:r>
            <a:r>
              <a:rPr lang="en-US" altLang="ko-KR" i="1" baseline="-25000" smtClean="0">
                <a:latin typeface="맑은 고딕" pitchFamily="50" charset="-127"/>
                <a:ea typeface="맑은 고딕" pitchFamily="50" charset="-127"/>
              </a:rPr>
              <a:t>N</a:t>
            </a:r>
            <a:r>
              <a:rPr lang="en-US" altLang="ko-KR" baseline="-2500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</a:t>
            </a:r>
            <a:r>
              <a:rPr lang="en-US" altLang="ko-KR" baseline="-2500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1 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</a:rPr>
              <a:t>E</a:t>
            </a:r>
            <a:r>
              <a:rPr lang="en-US" altLang="ko-KR" baseline="-2500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 = 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</a:t>
            </a:r>
            <a:r>
              <a:rPr lang="en-US" altLang="ko-KR" baseline="-2500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2 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</a:rPr>
              <a:t>E</a:t>
            </a:r>
            <a:r>
              <a:rPr lang="en-US" altLang="ko-KR" baseline="-25000" smtClean="0">
                <a:latin typeface="맑은 고딕" pitchFamily="50" charset="-127"/>
                <a:ea typeface="맑은 고딕" pitchFamily="50" charset="-127"/>
              </a:rPr>
              <a:t>2</a:t>
            </a:r>
          </a:p>
          <a:p>
            <a:pPr lvl="1"/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                                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표면전하밀도</a:t>
            </a:r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정전용량</a:t>
            </a:r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600" smtClean="0"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0242" name="Object 11"/>
          <p:cNvGraphicFramePr>
            <a:graphicFrameLocks noChangeAspect="1"/>
          </p:cNvGraphicFramePr>
          <p:nvPr/>
        </p:nvGraphicFramePr>
        <p:xfrm>
          <a:off x="6465888" y="1125538"/>
          <a:ext cx="3017837" cy="1081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4" name="Image" r:id="rId4" imgW="1951220" imgH="698052" progId="">
                  <p:embed/>
                </p:oleObj>
              </mc:Choice>
              <mc:Fallback>
                <p:oleObj name="Image" r:id="rId4" imgW="1951220" imgH="698052" progId="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65888" y="1125538"/>
                        <a:ext cx="3017837" cy="1081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99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sy="50000" kx="-2453608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3" name="Object 12"/>
          <p:cNvGraphicFramePr>
            <a:graphicFrameLocks noChangeAspect="1"/>
          </p:cNvGraphicFramePr>
          <p:nvPr/>
        </p:nvGraphicFramePr>
        <p:xfrm>
          <a:off x="1423988" y="2420938"/>
          <a:ext cx="1866900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5" name="Equation" r:id="rId6" imgW="1231560" imgH="431640" progId="Equation.3">
                  <p:embed/>
                </p:oleObj>
              </mc:Choice>
              <mc:Fallback>
                <p:oleObj name="Equation" r:id="rId6" imgW="1231560" imgH="43164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2420938"/>
                        <a:ext cx="1866900" cy="5921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4" name="Object 13"/>
          <p:cNvGraphicFramePr>
            <a:graphicFrameLocks noChangeAspect="1"/>
          </p:cNvGraphicFramePr>
          <p:nvPr/>
        </p:nvGraphicFramePr>
        <p:xfrm>
          <a:off x="4881563" y="2492375"/>
          <a:ext cx="2706687" cy="1203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6" name="Equation" r:id="rId8" imgW="1803240" imgH="863280" progId="Equation.3">
                  <p:embed/>
                </p:oleObj>
              </mc:Choice>
              <mc:Fallback>
                <p:oleObj name="Equation" r:id="rId8" imgW="1803240" imgH="86328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81563" y="2492375"/>
                        <a:ext cx="2706687" cy="1203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5" name="Object 14"/>
          <p:cNvGraphicFramePr>
            <a:graphicFrameLocks noChangeAspect="1"/>
          </p:cNvGraphicFramePr>
          <p:nvPr/>
        </p:nvGraphicFramePr>
        <p:xfrm>
          <a:off x="1423988" y="3644900"/>
          <a:ext cx="5018087" cy="820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7" name="Equation" r:id="rId10" imgW="3174840" imgH="622080" progId="Equation.3">
                  <p:embed/>
                </p:oleObj>
              </mc:Choice>
              <mc:Fallback>
                <p:oleObj name="Equation" r:id="rId10" imgW="3174840" imgH="62208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3644900"/>
                        <a:ext cx="5018087" cy="8207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6.6 </a:t>
            </a:r>
            <a:r>
              <a:rPr lang="ko-KR" altLang="en-US" dirty="0" err="1" smtClean="0"/>
              <a:t>프와송</a:t>
            </a:r>
            <a:r>
              <a:rPr lang="ko-KR" altLang="en-US" dirty="0" smtClean="0"/>
              <a:t> 및  </a:t>
            </a:r>
            <a:r>
              <a:rPr lang="ko-KR" altLang="en-US" dirty="0" err="1" smtClean="0"/>
              <a:t>라플라스</a:t>
            </a:r>
            <a:r>
              <a:rPr lang="ko-KR" altLang="en-US" dirty="0" smtClean="0"/>
              <a:t> 방정식</a:t>
            </a:r>
          </a:p>
        </p:txBody>
      </p:sp>
      <p:sp>
        <p:nvSpPr>
          <p:cNvPr id="4106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42CC7B0-9D26-497D-B666-8859D0C5E8DF}" type="slidenum">
              <a:rPr lang="ko-KR" altLang="en-US" smtClean="0"/>
              <a:pPr/>
              <a:t>4</a:t>
            </a:fld>
            <a:endParaRPr lang="en-US" altLang="ko-KR" smtClean="0"/>
          </a:p>
        </p:txBody>
      </p:sp>
      <p:sp>
        <p:nvSpPr>
          <p:cNvPr id="4107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125538"/>
            <a:ext cx="8786813" cy="5111750"/>
          </a:xfrm>
        </p:spPr>
        <p:txBody>
          <a:bodyPr/>
          <a:lstStyle/>
          <a:p>
            <a:r>
              <a:rPr lang="en-US" altLang="ko-KR" sz="1600" smtClean="0">
                <a:latin typeface="맑은 고딕" pitchFamily="50" charset="-127"/>
                <a:ea typeface="맑은 고딕" pitchFamily="50" charset="-127"/>
              </a:rPr>
              <a:t>Poisson </a:t>
            </a:r>
            <a:r>
              <a:rPr lang="ko-KR" altLang="en-US" sz="1600" smtClean="0">
                <a:latin typeface="맑은 고딕" pitchFamily="50" charset="-127"/>
                <a:ea typeface="맑은 고딕" pitchFamily="50" charset="-127"/>
              </a:rPr>
              <a:t>방정식 </a:t>
            </a:r>
            <a:endParaRPr lang="en-US" altLang="ko-KR" sz="1600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미분형 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mtClean="0">
                <a:latin typeface="┴▀░φ╡±"/>
                <a:ea typeface="바탕" pitchFamily="18" charset="-127"/>
                <a:sym typeface="Symbol" pitchFamily="18" charset="2"/>
              </a:rPr>
              <a:t> · D  = </a:t>
            </a:r>
            <a:r>
              <a:rPr lang="en-US" altLang="ko-KR" smtClean="0">
                <a:latin typeface="┴▀░φ╡±"/>
                <a:sym typeface="Symbol" pitchFamily="18" charset="2"/>
              </a:rPr>
              <a:t></a:t>
            </a:r>
            <a:r>
              <a:rPr lang="en-US" altLang="ko-KR" i="1" baseline="-25000" smtClean="0">
                <a:ea typeface="바탕" pitchFamily="18" charset="-127"/>
                <a:sym typeface="Symbol" pitchFamily="18" charset="2"/>
              </a:rPr>
              <a:t>v</a:t>
            </a:r>
            <a:r>
              <a:rPr lang="en-US" altLang="ko-KR" smtClean="0">
                <a:latin typeface="┴▀░φ╡±"/>
                <a:ea typeface="바탕" pitchFamily="18" charset="-127"/>
                <a:sym typeface="Symbol" pitchFamily="18" charset="2"/>
              </a:rPr>
              <a:t> ,   D  =  E</a:t>
            </a:r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전위경도  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en-US" altLang="ko-KR" smtClean="0">
                <a:latin typeface="┴▀░φ╡±"/>
                <a:ea typeface="바탕" pitchFamily="18" charset="-127"/>
                <a:sym typeface="Symbol" pitchFamily="18" charset="2"/>
              </a:rPr>
              <a:t>E  = </a:t>
            </a:r>
            <a:r>
              <a:rPr lang="en-US" altLang="ko-KR" smtClean="0">
                <a:sym typeface="Symbol" pitchFamily="18" charset="2"/>
              </a:rPr>
              <a:t>-</a:t>
            </a:r>
            <a:r>
              <a:rPr lang="en-US" altLang="ko-KR" smtClean="0">
                <a:latin typeface="┴▀░φ╡±"/>
                <a:ea typeface="바탕" pitchFamily="18" charset="-127"/>
                <a:sym typeface="Symbol" pitchFamily="18" charset="2"/>
              </a:rPr>
              <a:t>  </a:t>
            </a:r>
            <a:r>
              <a:rPr lang="en-US" altLang="ko-KR" i="1" smtClean="0">
                <a:latin typeface="┴▀░φ╡±"/>
                <a:ea typeface="바탕" pitchFamily="18" charset="-127"/>
                <a:sym typeface="Symbol" pitchFamily="18" charset="2"/>
              </a:rPr>
              <a:t>V</a:t>
            </a:r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mtClean="0">
                <a:latin typeface="┴▀░φ╡±"/>
                <a:ea typeface="바탕" pitchFamily="18" charset="-127"/>
                <a:sym typeface="Symbol" pitchFamily="18" charset="2"/>
              </a:rPr>
              <a:t> 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이 일정한 균일 매질  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:</a:t>
            </a: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600" smtClean="0">
                <a:latin typeface="맑은 고딕" pitchFamily="50" charset="-127"/>
                <a:ea typeface="맑은 고딕" pitchFamily="50" charset="-127"/>
              </a:rPr>
              <a:t>Laplace </a:t>
            </a:r>
            <a:r>
              <a:rPr lang="ko-KR" altLang="en-US" sz="1600" smtClean="0">
                <a:latin typeface="맑은 고딕" pitchFamily="50" charset="-127"/>
                <a:ea typeface="맑은 고딕" pitchFamily="50" charset="-127"/>
              </a:rPr>
              <a:t>방정식</a:t>
            </a:r>
            <a:endParaRPr lang="en-US" altLang="ko-KR" sz="160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buFont typeface="굴림체" pitchFamily="49" charset="-127"/>
              <a:buNone/>
            </a:pP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                                                           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체적전하밀도가 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0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인경우</a:t>
            </a:r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원통좌표계</a:t>
            </a:r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구좌표계</a:t>
            </a:r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109" name="직사각형 10"/>
          <p:cNvSpPr>
            <a:spLocks noChangeArrowheads="1"/>
          </p:cNvSpPr>
          <p:nvPr/>
        </p:nvSpPr>
        <p:spPr bwMode="auto">
          <a:xfrm>
            <a:off x="4881563" y="1484313"/>
            <a:ext cx="35829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>
                <a:latin typeface="┴▀░φ╡±"/>
                <a:ea typeface="바탕" pitchFamily="18" charset="-127"/>
                <a:sym typeface="Symbol" pitchFamily="18" charset="2"/>
              </a:rPr>
              <a:t> </a:t>
            </a:r>
            <a:r>
              <a:rPr lang="en-US" altLang="ko-KR">
                <a:latin typeface="┴▀░φ╡±"/>
                <a:ea typeface="바탕" pitchFamily="18" charset="-127"/>
                <a:sym typeface="Symbol" pitchFamily="18" charset="2"/>
              </a:rPr>
              <a:t>· D  =  · (</a:t>
            </a:r>
            <a:r>
              <a:rPr lang="en-US" altLang="ko-KR" i="1">
                <a:latin typeface="┴▀░φ╡±"/>
                <a:ea typeface="바탕" pitchFamily="18" charset="-127"/>
                <a:sym typeface="Symbol" pitchFamily="18" charset="2"/>
              </a:rPr>
              <a:t></a:t>
            </a:r>
            <a:r>
              <a:rPr lang="en-US" altLang="ko-KR">
                <a:latin typeface="┴▀░φ╡±"/>
                <a:ea typeface="바탕" pitchFamily="18" charset="-127"/>
                <a:sym typeface="Symbol" pitchFamily="18" charset="2"/>
              </a:rPr>
              <a:t> E) = </a:t>
            </a:r>
            <a:r>
              <a:rPr lang="en-US" altLang="ko-KR">
                <a:sym typeface="Symbol" pitchFamily="18" charset="2"/>
              </a:rPr>
              <a:t>-</a:t>
            </a:r>
            <a:r>
              <a:rPr lang="en-US" altLang="ko-KR">
                <a:latin typeface="┴▀░φ╡±"/>
                <a:ea typeface="바탕" pitchFamily="18" charset="-127"/>
                <a:sym typeface="Symbol" pitchFamily="18" charset="2"/>
              </a:rPr>
              <a:t>  · (  </a:t>
            </a:r>
            <a:r>
              <a:rPr lang="en-US" altLang="ko-KR" i="1">
                <a:latin typeface="┴▀░φ╡±"/>
                <a:ea typeface="바탕" pitchFamily="18" charset="-127"/>
                <a:sym typeface="Symbol" pitchFamily="18" charset="2"/>
              </a:rPr>
              <a:t>V </a:t>
            </a:r>
            <a:r>
              <a:rPr lang="en-US" altLang="ko-KR">
                <a:latin typeface="┴▀░φ╡±"/>
                <a:ea typeface="바탕" pitchFamily="18" charset="-127"/>
                <a:sym typeface="Symbol" pitchFamily="18" charset="2"/>
              </a:rPr>
              <a:t>)  = </a:t>
            </a:r>
            <a:r>
              <a:rPr lang="en-US" altLang="ko-KR">
                <a:latin typeface="┴▀░φ╡±"/>
                <a:sym typeface="Symbol" pitchFamily="18" charset="2"/>
              </a:rPr>
              <a:t></a:t>
            </a:r>
            <a:r>
              <a:rPr lang="en-US" altLang="ko-KR" i="1" baseline="-25000">
                <a:ea typeface="바탕" pitchFamily="18" charset="-127"/>
                <a:sym typeface="Symbol" pitchFamily="18" charset="2"/>
              </a:rPr>
              <a:t>v</a:t>
            </a:r>
            <a:endParaRPr lang="ko-KR" altLang="en-US"/>
          </a:p>
        </p:txBody>
      </p:sp>
      <p:sp>
        <p:nvSpPr>
          <p:cNvPr id="4110" name="오른쪽 화살표 11"/>
          <p:cNvSpPr>
            <a:spLocks noChangeArrowheads="1"/>
          </p:cNvSpPr>
          <p:nvPr/>
        </p:nvSpPr>
        <p:spPr bwMode="auto">
          <a:xfrm>
            <a:off x="4305300" y="1557338"/>
            <a:ext cx="360363" cy="142875"/>
          </a:xfrm>
          <a:prstGeom prst="rightArrow">
            <a:avLst>
              <a:gd name="adj1" fmla="val 50000"/>
              <a:gd name="adj2" fmla="val 50445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  <p:graphicFrame>
        <p:nvGraphicFramePr>
          <p:cNvPr id="4098" name="Object 21"/>
          <p:cNvGraphicFramePr>
            <a:graphicFrameLocks noChangeAspect="1"/>
          </p:cNvGraphicFramePr>
          <p:nvPr/>
        </p:nvGraphicFramePr>
        <p:xfrm>
          <a:off x="3657600" y="1773238"/>
          <a:ext cx="1589088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06" name="Equation" r:id="rId3" imgW="927000" imgH="393480" progId="Equation.3">
                  <p:embed/>
                </p:oleObj>
              </mc:Choice>
              <mc:Fallback>
                <p:oleObj name="Equation" r:id="rId3" imgW="927000" imgH="39348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1773238"/>
                        <a:ext cx="1589088" cy="60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9" name="Object 22"/>
          <p:cNvGraphicFramePr>
            <a:graphicFrameLocks noChangeAspect="1"/>
          </p:cNvGraphicFramePr>
          <p:nvPr/>
        </p:nvGraphicFramePr>
        <p:xfrm>
          <a:off x="1136650" y="2205038"/>
          <a:ext cx="3017838" cy="1833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07" name="Equation" r:id="rId5" imgW="1815840" imgH="1333440" progId="Equation.3">
                  <p:embed/>
                </p:oleObj>
              </mc:Choice>
              <mc:Fallback>
                <p:oleObj name="Equation" r:id="rId5" imgW="1815840" imgH="133344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6650" y="2205038"/>
                        <a:ext cx="3017838" cy="18335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0" name="Object 23"/>
          <p:cNvGraphicFramePr>
            <a:graphicFrameLocks noChangeAspect="1"/>
          </p:cNvGraphicFramePr>
          <p:nvPr/>
        </p:nvGraphicFramePr>
        <p:xfrm>
          <a:off x="4521200" y="2420938"/>
          <a:ext cx="4025900" cy="1220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08" name="Equation" r:id="rId7" imgW="2425680" imgH="888840" progId="Equation.3">
                  <p:embed/>
                </p:oleObj>
              </mc:Choice>
              <mc:Fallback>
                <p:oleObj name="Equation" r:id="rId7" imgW="2425680" imgH="888840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21200" y="2420938"/>
                        <a:ext cx="4025900" cy="12207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11" name="오른쪽 화살표 15"/>
          <p:cNvSpPr>
            <a:spLocks noChangeArrowheads="1"/>
          </p:cNvSpPr>
          <p:nvPr/>
        </p:nvSpPr>
        <p:spPr bwMode="auto">
          <a:xfrm>
            <a:off x="4160838" y="2852738"/>
            <a:ext cx="215900" cy="144462"/>
          </a:xfrm>
          <a:prstGeom prst="rightArrow">
            <a:avLst>
              <a:gd name="adj1" fmla="val 50000"/>
              <a:gd name="adj2" fmla="val 4981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  <p:graphicFrame>
        <p:nvGraphicFramePr>
          <p:cNvPr id="4101" name="Object 24"/>
          <p:cNvGraphicFramePr>
            <a:graphicFrameLocks noChangeAspect="1"/>
          </p:cNvGraphicFramePr>
          <p:nvPr/>
        </p:nvGraphicFramePr>
        <p:xfrm>
          <a:off x="1208088" y="4292600"/>
          <a:ext cx="3581400" cy="66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09" name="Equation" r:id="rId9" imgW="1968480" imgH="444240" progId="Equation.3">
                  <p:embed/>
                </p:oleObj>
              </mc:Choice>
              <mc:Fallback>
                <p:oleObj name="Equation" r:id="rId9" imgW="1968480" imgH="444240" progId="Equation.3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8088" y="4292600"/>
                        <a:ext cx="3581400" cy="669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2" name="Object 25"/>
          <p:cNvGraphicFramePr>
            <a:graphicFrameLocks noChangeAspect="1"/>
          </p:cNvGraphicFramePr>
          <p:nvPr/>
        </p:nvGraphicFramePr>
        <p:xfrm>
          <a:off x="6969125" y="4508500"/>
          <a:ext cx="993775" cy="306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10" name="Equation" r:id="rId11" imgW="545760" imgH="203040" progId="Equation.3">
                  <p:embed/>
                </p:oleObj>
              </mc:Choice>
              <mc:Fallback>
                <p:oleObj name="Equation" r:id="rId11" imgW="545760" imgH="203040" progId="Equation.3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69125" y="4508500"/>
                        <a:ext cx="993775" cy="3063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3" name="Object 14"/>
          <p:cNvGraphicFramePr>
            <a:graphicFrameLocks noChangeAspect="1"/>
          </p:cNvGraphicFramePr>
          <p:nvPr/>
        </p:nvGraphicFramePr>
        <p:xfrm>
          <a:off x="2432050" y="5013325"/>
          <a:ext cx="3857625" cy="592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11" name="수식" r:id="rId13" imgW="2387520" imgH="444240" progId="Equation.3">
                  <p:embed/>
                </p:oleObj>
              </mc:Choice>
              <mc:Fallback>
                <p:oleObj name="수식" r:id="rId13" imgW="2387520" imgH="44424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2050" y="5013325"/>
                        <a:ext cx="3857625" cy="5921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4" name="Object 15"/>
          <p:cNvGraphicFramePr>
            <a:graphicFrameLocks noChangeAspect="1"/>
          </p:cNvGraphicFramePr>
          <p:nvPr/>
        </p:nvGraphicFramePr>
        <p:xfrm>
          <a:off x="2514600" y="5589588"/>
          <a:ext cx="5024438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12" name="수식" r:id="rId15" imgW="3720960" imgH="444240" progId="Equation.3">
                  <p:embed/>
                </p:oleObj>
              </mc:Choice>
              <mc:Fallback>
                <p:oleObj name="수식" r:id="rId15" imgW="3720960" imgH="44424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4600" y="5589588"/>
                        <a:ext cx="5024438" cy="571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6.7</a:t>
            </a:r>
            <a:r>
              <a:rPr lang="ko-KR" altLang="en-US" dirty="0" err="1" smtClean="0"/>
              <a:t>라플라스</a:t>
            </a:r>
            <a:r>
              <a:rPr lang="ko-KR" altLang="en-US" dirty="0" smtClean="0"/>
              <a:t> 방정식의 </a:t>
            </a:r>
            <a:r>
              <a:rPr lang="ko-KR" altLang="en-US" dirty="0" err="1" smtClean="0"/>
              <a:t>해법예</a:t>
            </a:r>
            <a:endParaRPr lang="ko-KR" altLang="en-US" dirty="0" smtClean="0"/>
          </a:p>
        </p:txBody>
      </p:sp>
      <p:sp>
        <p:nvSpPr>
          <p:cNvPr id="5129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3C9783F-6C3A-49E2-8EDF-D0B55D50873B}" type="slidenum">
              <a:rPr lang="ko-KR" altLang="en-US" smtClean="0"/>
              <a:pPr/>
              <a:t>5</a:t>
            </a:fld>
            <a:endParaRPr lang="en-US" altLang="ko-KR" smtClean="0"/>
          </a:p>
        </p:txBody>
      </p:sp>
      <p:sp>
        <p:nvSpPr>
          <p:cNvPr id="5130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5131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V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가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x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만의 함수인 경우 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buFont typeface="굴림체" pitchFamily="49" charset="-127"/>
              <a:buNone/>
            </a:pPr>
            <a:r>
              <a:rPr lang="en-US" altLang="ko-KR" dirty="0" smtClean="0">
                <a:latin typeface="┴▀░φ╡±"/>
                <a:ea typeface="바탕" pitchFamily="18" charset="-127"/>
                <a:sym typeface="Symbol" pitchFamily="18" charset="2"/>
              </a:rPr>
              <a:t>               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두번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 적분하면                                                                     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, A,B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는 적분상수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>
              <a:buFont typeface="굴림체" pitchFamily="49" charset="-127"/>
              <a:buNone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 </a:t>
            </a: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r>
              <a:rPr lang="ko-KR" altLang="en-US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전위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V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는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x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에 의해서만 변화한다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.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즉 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평면판에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 의한 전위이다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.</a:t>
            </a:r>
            <a:r>
              <a:rPr lang="ko-KR" altLang="en-US" dirty="0" smtClean="0"/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형상은 서로 다른 두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도체판으로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이루어진 공간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일반적으로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x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=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x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1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에서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V 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=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V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1,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x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=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x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2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에서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V 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=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V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2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라고 하면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dirty="0" smtClean="0">
              <a:latin typeface="┴▀░φ╡±"/>
              <a:ea typeface="바탕" pitchFamily="18" charset="-127"/>
              <a:sym typeface="Symbol" pitchFamily="18" charset="2"/>
            </a:endParaRPr>
          </a:p>
          <a:p>
            <a:pPr lvl="1"/>
            <a:endParaRPr lang="en-US" altLang="ko-KR" dirty="0" smtClean="0">
              <a:latin typeface="┴▀░φ╡±"/>
              <a:ea typeface="바탕" pitchFamily="18" charset="-127"/>
              <a:sym typeface="Symbol" pitchFamily="18" charset="2"/>
            </a:endParaRPr>
          </a:p>
          <a:p>
            <a:pPr lvl="1"/>
            <a:endParaRPr lang="en-US" altLang="ko-KR" dirty="0" smtClean="0">
              <a:latin typeface="┴▀░φ╡±"/>
              <a:ea typeface="바탕" pitchFamily="18" charset="-127"/>
              <a:sym typeface="Symbol" pitchFamily="18" charset="2"/>
            </a:endParaRPr>
          </a:p>
          <a:p>
            <a:pPr lvl="1"/>
            <a:endParaRPr lang="en-US" altLang="ko-KR" dirty="0" smtClean="0">
              <a:latin typeface="┴▀░φ╡±"/>
              <a:ea typeface="바탕" pitchFamily="18" charset="-127"/>
              <a:sym typeface="Symbol" pitchFamily="18" charset="2"/>
            </a:endParaRPr>
          </a:p>
          <a:p>
            <a:pPr lvl="1"/>
            <a:endParaRPr lang="en-US" altLang="ko-KR" dirty="0" smtClean="0">
              <a:latin typeface="┴▀░φ╡±"/>
              <a:ea typeface="바탕" pitchFamily="18" charset="-127"/>
              <a:sym typeface="Symbol" pitchFamily="18" charset="2"/>
            </a:endParaRPr>
          </a:p>
          <a:p>
            <a:pPr lvl="1"/>
            <a:endParaRPr lang="en-US" altLang="ko-KR" dirty="0" smtClean="0">
              <a:latin typeface="┴▀░φ╡±"/>
              <a:ea typeface="바탕" pitchFamily="18" charset="-127"/>
              <a:sym typeface="Symbol" pitchFamily="18" charset="2"/>
            </a:endParaRPr>
          </a:p>
          <a:p>
            <a:pPr lvl="1"/>
            <a:r>
              <a:rPr lang="ko-KR" altLang="en-US" dirty="0" smtClean="0"/>
              <a:t>만약 </a:t>
            </a:r>
            <a:r>
              <a:rPr lang="en-US" altLang="ko-KR" i="1" dirty="0" smtClean="0">
                <a:latin typeface="┴▀░φ╡±"/>
              </a:rPr>
              <a:t>x </a:t>
            </a:r>
            <a:r>
              <a:rPr lang="en-US" altLang="ko-KR" dirty="0" smtClean="0">
                <a:latin typeface="┴▀░φ╡±"/>
                <a:ea typeface="바탕" pitchFamily="18" charset="-127"/>
                <a:sym typeface="Symbol" pitchFamily="18" charset="2"/>
              </a:rPr>
              <a:t>= 0 </a:t>
            </a:r>
            <a:r>
              <a:rPr lang="ko-KR" altLang="en-US" dirty="0" smtClean="0"/>
              <a:t>에서 </a:t>
            </a:r>
            <a:r>
              <a:rPr lang="en-US" altLang="ko-KR" i="1" dirty="0" smtClean="0">
                <a:latin typeface="┴▀░φ╡±"/>
                <a:ea typeface="바탕" pitchFamily="18" charset="-127"/>
                <a:sym typeface="Symbol" pitchFamily="18" charset="2"/>
              </a:rPr>
              <a:t>V </a:t>
            </a:r>
            <a:r>
              <a:rPr lang="en-US" altLang="ko-KR" baseline="-25000" dirty="0" smtClean="0">
                <a:latin typeface="┴▀░φ╡±"/>
                <a:ea typeface="바탕" pitchFamily="18" charset="-127"/>
                <a:sym typeface="Symbol" pitchFamily="18" charset="2"/>
              </a:rPr>
              <a:t> </a:t>
            </a:r>
            <a:r>
              <a:rPr lang="en-US" altLang="ko-KR" dirty="0" smtClean="0">
                <a:latin typeface="┴▀░φ╡±"/>
                <a:ea typeface="바탕" pitchFamily="18" charset="-127"/>
                <a:sym typeface="Symbol" pitchFamily="18" charset="2"/>
              </a:rPr>
              <a:t>= 0</a:t>
            </a:r>
            <a:r>
              <a:rPr lang="en-US" altLang="ko-KR" dirty="0" smtClean="0"/>
              <a:t> , </a:t>
            </a:r>
            <a:r>
              <a:rPr lang="en-US" altLang="ko-KR" i="1" dirty="0" smtClean="0">
                <a:latin typeface="┴▀░φ╡±"/>
              </a:rPr>
              <a:t>x </a:t>
            </a:r>
            <a:r>
              <a:rPr lang="en-US" altLang="ko-KR" dirty="0" smtClean="0">
                <a:latin typeface="┴▀░φ╡±"/>
                <a:ea typeface="바탕" pitchFamily="18" charset="-127"/>
                <a:sym typeface="Symbol" pitchFamily="18" charset="2"/>
              </a:rPr>
              <a:t>= </a:t>
            </a:r>
            <a:r>
              <a:rPr lang="en-US" altLang="ko-KR" i="1" dirty="0" smtClean="0">
                <a:latin typeface="┴▀░φ╡±"/>
                <a:ea typeface="바탕" pitchFamily="18" charset="-127"/>
                <a:sym typeface="Symbol" pitchFamily="18" charset="2"/>
              </a:rPr>
              <a:t>d </a:t>
            </a:r>
            <a:r>
              <a:rPr lang="ko-KR" altLang="en-US" dirty="0" smtClean="0"/>
              <a:t>에서 </a:t>
            </a:r>
            <a:r>
              <a:rPr lang="en-US" altLang="ko-KR" i="1" dirty="0" smtClean="0">
                <a:latin typeface="┴▀░φ╡±"/>
                <a:ea typeface="바탕" pitchFamily="18" charset="-127"/>
                <a:sym typeface="Symbol" pitchFamily="18" charset="2"/>
              </a:rPr>
              <a:t>V </a:t>
            </a:r>
            <a:r>
              <a:rPr lang="en-US" altLang="ko-KR" baseline="-25000" dirty="0" smtClean="0">
                <a:latin typeface="┴▀░φ╡±"/>
                <a:ea typeface="바탕" pitchFamily="18" charset="-127"/>
                <a:sym typeface="Symbol" pitchFamily="18" charset="2"/>
              </a:rPr>
              <a:t> </a:t>
            </a:r>
            <a:r>
              <a:rPr lang="en-US" altLang="ko-KR" dirty="0" smtClean="0">
                <a:latin typeface="┴▀░φ╡±"/>
                <a:ea typeface="바탕" pitchFamily="18" charset="-127"/>
                <a:sym typeface="Symbol" pitchFamily="18" charset="2"/>
              </a:rPr>
              <a:t>=  </a:t>
            </a:r>
            <a:r>
              <a:rPr lang="en-US" altLang="ko-KR" i="1" dirty="0" smtClean="0">
                <a:latin typeface="┴▀░φ╡±"/>
                <a:ea typeface="바탕" pitchFamily="18" charset="-127"/>
                <a:sym typeface="Symbol" pitchFamily="18" charset="2"/>
              </a:rPr>
              <a:t>V</a:t>
            </a:r>
            <a:r>
              <a:rPr lang="en-US" altLang="ko-KR" baseline="-25000" dirty="0" smtClean="0">
                <a:latin typeface="┴▀░φ╡±"/>
                <a:ea typeface="바탕" pitchFamily="18" charset="-127"/>
                <a:sym typeface="Symbol" pitchFamily="18" charset="2"/>
              </a:rPr>
              <a:t>0</a:t>
            </a:r>
            <a:r>
              <a:rPr lang="ko-KR" altLang="en-US" dirty="0" smtClean="0"/>
              <a:t>이면</a:t>
            </a:r>
          </a:p>
          <a:p>
            <a:pPr lvl="1"/>
            <a:endParaRPr lang="en-US" altLang="ko-KR" dirty="0" smtClean="0">
              <a:latin typeface="┴▀░φ╡±"/>
              <a:ea typeface="바탕" pitchFamily="18" charset="-127"/>
              <a:sym typeface="Symbol" pitchFamily="18" charset="2"/>
            </a:endParaRPr>
          </a:p>
          <a:p>
            <a:pPr lvl="1"/>
            <a:endParaRPr lang="en-US" altLang="ko-KR" dirty="0" smtClean="0">
              <a:latin typeface="┴▀░φ╡±"/>
              <a:ea typeface="바탕" pitchFamily="18" charset="-127"/>
              <a:sym typeface="Symbol" pitchFamily="18" charset="2"/>
            </a:endParaRPr>
          </a:p>
          <a:p>
            <a:pPr lvl="1"/>
            <a:endParaRPr lang="en-US" altLang="ko-KR" dirty="0" smtClean="0">
              <a:latin typeface="┴▀░φ╡±"/>
              <a:ea typeface="바탕" pitchFamily="18" charset="-127"/>
              <a:sym typeface="Symbol" pitchFamily="18" charset="2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122" name="Object 9"/>
          <p:cNvGraphicFramePr>
            <a:graphicFrameLocks noChangeAspect="1"/>
          </p:cNvGraphicFramePr>
          <p:nvPr/>
        </p:nvGraphicFramePr>
        <p:xfrm>
          <a:off x="1065213" y="1341438"/>
          <a:ext cx="914400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22" name="Equation" r:id="rId3" imgW="533160" imgH="419040" progId="Equation.3">
                  <p:embed/>
                </p:oleObj>
              </mc:Choice>
              <mc:Fallback>
                <p:oleObj name="Equation" r:id="rId3" imgW="533160" imgH="41904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5213" y="1341438"/>
                        <a:ext cx="914400" cy="574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3" name="Object 10"/>
          <p:cNvGraphicFramePr>
            <a:graphicFrameLocks noChangeAspect="1"/>
          </p:cNvGraphicFramePr>
          <p:nvPr/>
        </p:nvGraphicFramePr>
        <p:xfrm>
          <a:off x="3440113" y="1196975"/>
          <a:ext cx="4132262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23" name="Equation" r:id="rId5" imgW="2412720" imgH="419040" progId="Equation.3">
                  <p:embed/>
                </p:oleObj>
              </mc:Choice>
              <mc:Fallback>
                <p:oleObj name="Equation" r:id="rId5" imgW="2412720" imgH="41904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0113" y="1196975"/>
                        <a:ext cx="4132262" cy="574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32" name="Rectangle 60"/>
          <p:cNvSpPr>
            <a:spLocks noChangeArrowheads="1"/>
          </p:cNvSpPr>
          <p:nvPr/>
        </p:nvSpPr>
        <p:spPr bwMode="auto">
          <a:xfrm>
            <a:off x="1352549" y="2924175"/>
            <a:ext cx="319246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i="1" dirty="0">
                <a:latin typeface="┴▀░φ╡±"/>
                <a:ea typeface="바탕" pitchFamily="18" charset="-127"/>
                <a:sym typeface="Symbol" pitchFamily="18" charset="2"/>
              </a:rPr>
              <a:t>V</a:t>
            </a:r>
            <a:r>
              <a:rPr lang="en-US" altLang="ko-KR" baseline="-25000" dirty="0">
                <a:latin typeface="┴▀░φ╡±"/>
                <a:ea typeface="바탕" pitchFamily="18" charset="-127"/>
                <a:sym typeface="Symbol" pitchFamily="18" charset="2"/>
              </a:rPr>
              <a:t>1 </a:t>
            </a:r>
            <a:r>
              <a:rPr lang="en-US" altLang="ko-KR" dirty="0">
                <a:latin typeface="┴▀░φ╡±"/>
                <a:ea typeface="바탕" pitchFamily="18" charset="-127"/>
                <a:sym typeface="Symbol" pitchFamily="18" charset="2"/>
              </a:rPr>
              <a:t>= </a:t>
            </a:r>
            <a:r>
              <a:rPr lang="en-US" altLang="ko-KR" i="1" dirty="0">
                <a:latin typeface="┴▀░φ╡±"/>
                <a:ea typeface="바탕" pitchFamily="18" charset="-127"/>
                <a:sym typeface="Symbol" pitchFamily="18" charset="2"/>
              </a:rPr>
              <a:t>A</a:t>
            </a:r>
            <a:r>
              <a:rPr lang="en-US" altLang="ko-KR" baseline="-25000" dirty="0">
                <a:latin typeface="┴▀░φ╡±"/>
                <a:ea typeface="바탕" pitchFamily="18" charset="-127"/>
                <a:sym typeface="Symbol" pitchFamily="18" charset="2"/>
              </a:rPr>
              <a:t> </a:t>
            </a:r>
            <a:r>
              <a:rPr lang="en-US" altLang="ko-KR" i="1" dirty="0">
                <a:latin typeface="┴▀░φ╡±"/>
                <a:ea typeface="바탕" pitchFamily="18" charset="-127"/>
                <a:sym typeface="Symbol" pitchFamily="18" charset="2"/>
              </a:rPr>
              <a:t>x</a:t>
            </a:r>
            <a:r>
              <a:rPr lang="en-US" altLang="ko-KR" baseline="-25000" dirty="0">
                <a:latin typeface="┴▀░φ╡±"/>
                <a:ea typeface="바탕" pitchFamily="18" charset="-127"/>
                <a:sym typeface="Symbol" pitchFamily="18" charset="2"/>
              </a:rPr>
              <a:t>1</a:t>
            </a:r>
            <a:r>
              <a:rPr lang="en-US" altLang="ko-KR" i="1" baseline="-25000" dirty="0">
                <a:latin typeface="┴▀░φ╡±"/>
                <a:ea typeface="바탕" pitchFamily="18" charset="-127"/>
                <a:sym typeface="Symbol" pitchFamily="18" charset="2"/>
              </a:rPr>
              <a:t> </a:t>
            </a:r>
            <a:r>
              <a:rPr lang="en-US" altLang="ko-KR" dirty="0">
                <a:latin typeface="┴▀░φ╡±"/>
                <a:ea typeface="바탕" pitchFamily="18" charset="-127"/>
                <a:sym typeface="Symbol" pitchFamily="18" charset="2"/>
              </a:rPr>
              <a:t>+ </a:t>
            </a:r>
            <a:r>
              <a:rPr lang="en-US" altLang="ko-KR" i="1" dirty="0">
                <a:latin typeface="┴▀░φ╡±"/>
                <a:ea typeface="바탕" pitchFamily="18" charset="-127"/>
                <a:sym typeface="Symbol" pitchFamily="18" charset="2"/>
              </a:rPr>
              <a:t>B,  V</a:t>
            </a:r>
            <a:r>
              <a:rPr lang="en-US" altLang="ko-KR" baseline="-25000" dirty="0">
                <a:latin typeface="┴▀░φ╡±"/>
                <a:ea typeface="바탕" pitchFamily="18" charset="-127"/>
                <a:sym typeface="Symbol" pitchFamily="18" charset="2"/>
              </a:rPr>
              <a:t>2 </a:t>
            </a:r>
            <a:r>
              <a:rPr lang="en-US" altLang="ko-KR" dirty="0">
                <a:latin typeface="┴▀░φ╡±"/>
                <a:ea typeface="바탕" pitchFamily="18" charset="-127"/>
                <a:sym typeface="Symbol" pitchFamily="18" charset="2"/>
              </a:rPr>
              <a:t>= </a:t>
            </a:r>
            <a:r>
              <a:rPr lang="en-US" altLang="ko-KR" i="1" dirty="0">
                <a:latin typeface="┴▀░φ╡±"/>
                <a:ea typeface="바탕" pitchFamily="18" charset="-127"/>
                <a:sym typeface="Symbol" pitchFamily="18" charset="2"/>
              </a:rPr>
              <a:t>A</a:t>
            </a:r>
            <a:r>
              <a:rPr lang="en-US" altLang="ko-KR" baseline="-25000" dirty="0">
                <a:latin typeface="┴▀░φ╡±"/>
                <a:ea typeface="바탕" pitchFamily="18" charset="-127"/>
                <a:sym typeface="Symbol" pitchFamily="18" charset="2"/>
              </a:rPr>
              <a:t> </a:t>
            </a:r>
            <a:r>
              <a:rPr lang="en-US" altLang="ko-KR" i="1" dirty="0">
                <a:latin typeface="┴▀░φ╡±"/>
                <a:ea typeface="바탕" pitchFamily="18" charset="-127"/>
                <a:sym typeface="Symbol" pitchFamily="18" charset="2"/>
              </a:rPr>
              <a:t>x</a:t>
            </a:r>
            <a:r>
              <a:rPr lang="en-US" altLang="ko-KR" baseline="-25000" dirty="0">
                <a:latin typeface="┴▀░φ╡±"/>
                <a:ea typeface="바탕" pitchFamily="18" charset="-127"/>
                <a:sym typeface="Symbol" pitchFamily="18" charset="2"/>
              </a:rPr>
              <a:t>2</a:t>
            </a:r>
            <a:r>
              <a:rPr lang="en-US" altLang="ko-KR" i="1" baseline="-25000" dirty="0">
                <a:latin typeface="┴▀░φ╡±"/>
                <a:ea typeface="바탕" pitchFamily="18" charset="-127"/>
                <a:sym typeface="Symbol" pitchFamily="18" charset="2"/>
              </a:rPr>
              <a:t> </a:t>
            </a:r>
            <a:r>
              <a:rPr lang="en-US" altLang="ko-KR" dirty="0">
                <a:latin typeface="┴▀░φ╡±"/>
                <a:ea typeface="바탕" pitchFamily="18" charset="-127"/>
                <a:sym typeface="Symbol" pitchFamily="18" charset="2"/>
              </a:rPr>
              <a:t>+ </a:t>
            </a:r>
            <a:r>
              <a:rPr lang="en-US" altLang="ko-KR" i="1" dirty="0">
                <a:latin typeface="┴▀░φ╡±"/>
                <a:ea typeface="바탕" pitchFamily="18" charset="-127"/>
                <a:sym typeface="Symbol" pitchFamily="18" charset="2"/>
              </a:rPr>
              <a:t>B </a:t>
            </a:r>
          </a:p>
        </p:txBody>
      </p:sp>
      <p:graphicFrame>
        <p:nvGraphicFramePr>
          <p:cNvPr id="5124" name="Object 11"/>
          <p:cNvGraphicFramePr>
            <a:graphicFrameLocks noChangeAspect="1"/>
          </p:cNvGraphicFramePr>
          <p:nvPr/>
        </p:nvGraphicFramePr>
        <p:xfrm>
          <a:off x="1352550" y="3284538"/>
          <a:ext cx="1752600" cy="1139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24" name="Equation" r:id="rId7" imgW="952200" imgH="888840" progId="Equation.3">
                  <p:embed/>
                </p:oleObj>
              </mc:Choice>
              <mc:Fallback>
                <p:oleObj name="Equation" r:id="rId7" imgW="952200" imgH="88884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3284538"/>
                        <a:ext cx="1752600" cy="1139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5" name="Object 12"/>
          <p:cNvGraphicFramePr>
            <a:graphicFrameLocks noChangeAspect="1"/>
          </p:cNvGraphicFramePr>
          <p:nvPr/>
        </p:nvGraphicFramePr>
        <p:xfrm>
          <a:off x="3729038" y="3500438"/>
          <a:ext cx="2743200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25" name="Equation" r:id="rId9" imgW="1612800" imgH="431640" progId="Equation.3">
                  <p:embed/>
                </p:oleObj>
              </mc:Choice>
              <mc:Fallback>
                <p:oleObj name="Equation" r:id="rId9" imgW="1612800" imgH="43164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29038" y="3500438"/>
                        <a:ext cx="2743200" cy="571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6" name="Object 13"/>
          <p:cNvGraphicFramePr>
            <a:graphicFrameLocks noChangeAspect="1"/>
          </p:cNvGraphicFramePr>
          <p:nvPr/>
        </p:nvGraphicFramePr>
        <p:xfrm>
          <a:off x="1497013" y="4797425"/>
          <a:ext cx="1458912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26" name="Equation" r:id="rId11" imgW="952200" imgH="393480" progId="Equation.3">
                  <p:embed/>
                </p:oleObj>
              </mc:Choice>
              <mc:Fallback>
                <p:oleObj name="Equation" r:id="rId11" imgW="952200" imgH="39348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7013" y="4797425"/>
                        <a:ext cx="1458912" cy="476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7" name="Object 14"/>
          <p:cNvGraphicFramePr>
            <a:graphicFrameLocks noChangeAspect="1"/>
          </p:cNvGraphicFramePr>
          <p:nvPr/>
        </p:nvGraphicFramePr>
        <p:xfrm>
          <a:off x="3368675" y="4868863"/>
          <a:ext cx="1176338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27" name="Equation" r:id="rId13" imgW="685800" imgH="393480" progId="Equation.3">
                  <p:embed/>
                </p:oleObj>
              </mc:Choice>
              <mc:Fallback>
                <p:oleObj name="Equation" r:id="rId13" imgW="685800" imgH="39348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8675" y="4868863"/>
                        <a:ext cx="1176338" cy="476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6.7</a:t>
            </a:r>
            <a:r>
              <a:rPr lang="ko-KR" altLang="en-US" dirty="0" err="1" smtClean="0"/>
              <a:t>라플라스</a:t>
            </a:r>
            <a:r>
              <a:rPr lang="ko-KR" altLang="en-US" dirty="0" smtClean="0"/>
              <a:t> 방정식의 </a:t>
            </a:r>
            <a:r>
              <a:rPr lang="ko-KR" altLang="en-US" dirty="0" err="1" smtClean="0"/>
              <a:t>해법예</a:t>
            </a:r>
            <a:endParaRPr lang="ko-KR" altLang="en-US" dirty="0" smtClean="0"/>
          </a:p>
        </p:txBody>
      </p:sp>
      <p:sp>
        <p:nvSpPr>
          <p:cNvPr id="6153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1B77D27-57AE-4531-8E83-735A10943497}" type="slidenum">
              <a:rPr lang="ko-KR" altLang="en-US" smtClean="0"/>
              <a:pPr/>
              <a:t>6</a:t>
            </a:fld>
            <a:endParaRPr lang="en-US" altLang="ko-KR" smtClean="0"/>
          </a:p>
        </p:txBody>
      </p:sp>
      <p:sp>
        <p:nvSpPr>
          <p:cNvPr id="6154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6155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r>
              <a:rPr lang="ko-KR" altLang="en-US" sz="1600" smtClean="0">
                <a:latin typeface="맑은 고딕" pitchFamily="50" charset="-127"/>
                <a:ea typeface="맑은 고딕" pitchFamily="50" charset="-127"/>
              </a:rPr>
              <a:t>평향판 커패시터의 정전용량 </a:t>
            </a:r>
            <a:endParaRPr lang="en-US" altLang="ko-KR" sz="1600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r>
              <a:rPr lang="ko-KR" altLang="en-US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한 평행판의 전위를 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0, 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다른 평행판의 전위 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V0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 </a:t>
            </a:r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경계조건이 정해지면 다음 순서에 따라서 정전용량을 구할 수 있다</a:t>
            </a:r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┴▀░φ╡±"/>
              <a:ea typeface="바탕" pitchFamily="18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┴▀░φ╡±"/>
              <a:ea typeface="바탕" pitchFamily="18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┴▀░φ╡±"/>
              <a:ea typeface="바탕" pitchFamily="18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┴▀░φ╡±"/>
              <a:ea typeface="바탕" pitchFamily="18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156" name="Rectangle 20"/>
          <p:cNvSpPr>
            <a:spLocks noChangeArrowheads="1"/>
          </p:cNvSpPr>
          <p:nvPr/>
        </p:nvSpPr>
        <p:spPr bwMode="auto">
          <a:xfrm>
            <a:off x="1352550" y="1916113"/>
            <a:ext cx="7543800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71500" lvl="1" indent="-190500">
              <a:buFontTx/>
              <a:buAutoNum type="arabicPeriod"/>
            </a:pPr>
            <a:r>
              <a:rPr lang="en-US" altLang="ko-KR" sz="140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400" i="1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V</a:t>
            </a:r>
            <a:r>
              <a:rPr lang="ko-KR" altLang="en-US" sz="1400">
                <a:latin typeface="맑은 고딕" pitchFamily="50" charset="-127"/>
                <a:ea typeface="맑은 고딕" pitchFamily="50" charset="-127"/>
              </a:rPr>
              <a:t>가 주어져 있으면 우선 </a:t>
            </a:r>
            <a:r>
              <a:rPr lang="en-US" altLang="ko-KR" sz="140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E  = -  </a:t>
            </a:r>
            <a:r>
              <a:rPr lang="en-US" altLang="ko-KR" sz="1400" i="1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V</a:t>
            </a:r>
            <a:r>
              <a:rPr lang="ko-KR" altLang="en-US" sz="1400">
                <a:latin typeface="맑은 고딕" pitchFamily="50" charset="-127"/>
                <a:ea typeface="맑은 고딕" pitchFamily="50" charset="-127"/>
              </a:rPr>
              <a:t>의 관계를 이용하여 </a:t>
            </a:r>
            <a:r>
              <a:rPr lang="en-US" altLang="ko-KR" sz="140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E</a:t>
            </a:r>
            <a:r>
              <a:rPr lang="ko-KR" altLang="en-US" sz="1400">
                <a:latin typeface="맑은 고딕" pitchFamily="50" charset="-127"/>
                <a:ea typeface="맑은 고딕" pitchFamily="50" charset="-127"/>
              </a:rPr>
              <a:t>를 구한다</a:t>
            </a:r>
            <a:r>
              <a:rPr lang="en-US" altLang="ko-KR" sz="140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571500" lvl="1" indent="-190500">
              <a:buFontTx/>
              <a:buAutoNum type="arabicPeriod"/>
            </a:pPr>
            <a:r>
              <a:rPr lang="en-US" altLang="ko-KR" sz="140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40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D  =  E</a:t>
            </a:r>
            <a:r>
              <a:rPr lang="en-US" altLang="ko-KR" sz="140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>
                <a:latin typeface="맑은 고딕" pitchFamily="50" charset="-127"/>
                <a:ea typeface="맑은 고딕" pitchFamily="50" charset="-127"/>
              </a:rPr>
              <a:t>에서 </a:t>
            </a:r>
            <a:r>
              <a:rPr lang="en-US" altLang="ko-KR" sz="140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D</a:t>
            </a:r>
            <a:r>
              <a:rPr lang="ko-KR" altLang="en-US" sz="1400">
                <a:latin typeface="맑은 고딕" pitchFamily="50" charset="-127"/>
                <a:ea typeface="맑은 고딕" pitchFamily="50" charset="-127"/>
              </a:rPr>
              <a:t>를 구한다</a:t>
            </a:r>
            <a:r>
              <a:rPr lang="en-US" altLang="ko-KR" sz="140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571500" lvl="1" indent="-190500">
              <a:buFontTx/>
              <a:buAutoNum type="arabicPeriod" startAt="3"/>
            </a:pPr>
            <a:r>
              <a:rPr lang="en-US" altLang="ko-KR" sz="140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>
                <a:latin typeface="맑은 고딕" pitchFamily="50" charset="-127"/>
                <a:ea typeface="맑은 고딕" pitchFamily="50" charset="-127"/>
              </a:rPr>
              <a:t>전극판에서의 </a:t>
            </a:r>
            <a:r>
              <a:rPr lang="en-US" altLang="ko-KR" sz="140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D</a:t>
            </a:r>
            <a:r>
              <a:rPr lang="ko-KR" altLang="en-US" sz="1400">
                <a:latin typeface="맑은 고딕" pitchFamily="50" charset="-127"/>
                <a:ea typeface="맑은 고딕" pitchFamily="50" charset="-127"/>
              </a:rPr>
              <a:t>를 구한다</a:t>
            </a:r>
            <a:r>
              <a:rPr lang="en-US" altLang="ko-KR" sz="140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400">
                <a:latin typeface="맑은 고딕" pitchFamily="50" charset="-127"/>
                <a:ea typeface="맑은 고딕" pitchFamily="50" charset="-127"/>
              </a:rPr>
              <a:t>즉 </a:t>
            </a:r>
            <a:r>
              <a:rPr lang="en-US" altLang="ko-KR" sz="140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D =</a:t>
            </a:r>
            <a:r>
              <a:rPr lang="en-US" altLang="ko-KR" sz="140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D</a:t>
            </a:r>
            <a:r>
              <a:rPr lang="en-US" altLang="ko-KR" sz="1400" baseline="-2500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S</a:t>
            </a:r>
            <a:r>
              <a:rPr lang="en-US" altLang="ko-KR" sz="140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 =</a:t>
            </a:r>
            <a:r>
              <a:rPr lang="en-US" altLang="ko-KR" sz="140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i="1">
                <a:latin typeface="맑은 고딕" pitchFamily="50" charset="-127"/>
                <a:ea typeface="맑은 고딕" pitchFamily="50" charset="-127"/>
              </a:rPr>
              <a:t>D</a:t>
            </a:r>
            <a:r>
              <a:rPr lang="en-US" altLang="ko-KR" sz="1400" i="1" baseline="-25000">
                <a:latin typeface="맑은 고딕" pitchFamily="50" charset="-127"/>
                <a:ea typeface="맑은 고딕" pitchFamily="50" charset="-127"/>
              </a:rPr>
              <a:t>N</a:t>
            </a:r>
            <a:r>
              <a:rPr lang="en-US" altLang="ko-KR" sz="1400">
                <a:latin typeface="맑은 고딕" pitchFamily="50" charset="-127"/>
                <a:ea typeface="맑은 고딕" pitchFamily="50" charset="-127"/>
              </a:rPr>
              <a:t>a</a:t>
            </a:r>
            <a:r>
              <a:rPr lang="en-US" altLang="ko-KR" sz="1400" i="1" baseline="-25000">
                <a:latin typeface="맑은 고딕" pitchFamily="50" charset="-127"/>
                <a:ea typeface="맑은 고딕" pitchFamily="50" charset="-127"/>
              </a:rPr>
              <a:t>N</a:t>
            </a:r>
            <a:r>
              <a:rPr lang="ko-KR" altLang="en-US" sz="1400">
                <a:latin typeface="맑은 고딕" pitchFamily="50" charset="-127"/>
                <a:ea typeface="맑은 고딕" pitchFamily="50" charset="-127"/>
              </a:rPr>
              <a:t>이다</a:t>
            </a:r>
            <a:r>
              <a:rPr lang="en-US" altLang="ko-KR" sz="140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571500" lvl="1" indent="-190500">
              <a:buFontTx/>
              <a:buAutoNum type="arabicPeriod" startAt="3"/>
            </a:pPr>
            <a:r>
              <a:rPr lang="en-US" altLang="ko-KR" sz="140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400" i="1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</a:t>
            </a:r>
            <a:r>
              <a:rPr lang="en-US" altLang="ko-KR" sz="1400" i="1" baseline="-2500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S</a:t>
            </a:r>
            <a:r>
              <a:rPr lang="en-US" altLang="ko-KR" sz="140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  =</a:t>
            </a:r>
            <a:r>
              <a:rPr lang="en-US" altLang="ko-KR" sz="140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i="1">
                <a:latin typeface="맑은 고딕" pitchFamily="50" charset="-127"/>
                <a:ea typeface="맑은 고딕" pitchFamily="50" charset="-127"/>
              </a:rPr>
              <a:t>D</a:t>
            </a:r>
            <a:r>
              <a:rPr lang="en-US" altLang="ko-KR" sz="1400" i="1" baseline="-25000">
                <a:latin typeface="맑은 고딕" pitchFamily="50" charset="-127"/>
                <a:ea typeface="맑은 고딕" pitchFamily="50" charset="-127"/>
              </a:rPr>
              <a:t>N</a:t>
            </a:r>
            <a:r>
              <a:rPr lang="ko-KR" altLang="en-US" sz="1400">
                <a:latin typeface="맑은 고딕" pitchFamily="50" charset="-127"/>
                <a:ea typeface="맑은 고딕" pitchFamily="50" charset="-127"/>
              </a:rPr>
              <a:t>인 관계에서 </a:t>
            </a:r>
            <a:r>
              <a:rPr lang="ko-KR" altLang="en-US" sz="1400" i="1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</a:t>
            </a:r>
            <a:r>
              <a:rPr lang="en-US" altLang="ko-KR" sz="1400" i="1" baseline="-2500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S</a:t>
            </a:r>
            <a:r>
              <a:rPr lang="ko-KR" altLang="en-US" sz="1400">
                <a:latin typeface="맑은 고딕" pitchFamily="50" charset="-127"/>
                <a:ea typeface="맑은 고딕" pitchFamily="50" charset="-127"/>
              </a:rPr>
              <a:t>를 구한다</a:t>
            </a:r>
            <a:r>
              <a:rPr lang="en-US" altLang="ko-KR" sz="140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571500" lvl="1" indent="-190500">
              <a:buFontTx/>
              <a:buAutoNum type="arabicPeriod" startAt="3"/>
            </a:pPr>
            <a:r>
              <a:rPr lang="en-US" altLang="ko-KR" sz="140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>
                <a:latin typeface="맑은 고딕" pitchFamily="50" charset="-127"/>
                <a:ea typeface="맑은 고딕" pitchFamily="50" charset="-127"/>
              </a:rPr>
              <a:t>전극판 전체에 대한 면적적분에서 </a:t>
            </a:r>
            <a:r>
              <a:rPr lang="en-US" altLang="ko-KR" sz="1400" i="1">
                <a:latin typeface="맑은 고딕" pitchFamily="50" charset="-127"/>
                <a:ea typeface="맑은 고딕" pitchFamily="50" charset="-127"/>
              </a:rPr>
              <a:t>Q</a:t>
            </a:r>
            <a:r>
              <a:rPr lang="ko-KR" altLang="en-US" sz="1400">
                <a:latin typeface="맑은 고딕" pitchFamily="50" charset="-127"/>
                <a:ea typeface="맑은 고딕" pitchFamily="50" charset="-127"/>
              </a:rPr>
              <a:t>를 구한다</a:t>
            </a:r>
            <a:r>
              <a:rPr lang="en-US" altLang="ko-KR" sz="140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400">
                <a:latin typeface="맑은 고딕" pitchFamily="50" charset="-127"/>
                <a:ea typeface="맑은 고딕" pitchFamily="50" charset="-127"/>
              </a:rPr>
              <a:t>즉 </a:t>
            </a:r>
            <a:r>
              <a:rPr lang="en-US" altLang="ko-KR" sz="1400" i="1">
                <a:latin typeface="맑은 고딕" pitchFamily="50" charset="-127"/>
                <a:ea typeface="맑은 고딕" pitchFamily="50" charset="-127"/>
              </a:rPr>
              <a:t>Q</a:t>
            </a:r>
            <a:r>
              <a:rPr lang="en-US" altLang="ko-KR" sz="1400">
                <a:latin typeface="맑은 고딕" pitchFamily="50" charset="-127"/>
                <a:ea typeface="맑은 고딕" pitchFamily="50" charset="-127"/>
              </a:rPr>
              <a:t> =∫</a:t>
            </a:r>
            <a:r>
              <a:rPr lang="en-US" altLang="ko-KR" sz="1400" i="1" baseline="-25000">
                <a:latin typeface="맑은 고딕" pitchFamily="50" charset="-127"/>
                <a:ea typeface="맑은 고딕" pitchFamily="50" charset="-127"/>
              </a:rPr>
              <a:t>s </a:t>
            </a:r>
            <a:r>
              <a:rPr lang="en-US" altLang="ko-KR" sz="1400" i="1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</a:t>
            </a:r>
            <a:r>
              <a:rPr lang="en-US" altLang="ko-KR" sz="1400" i="1" baseline="-2500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S</a:t>
            </a:r>
            <a:r>
              <a:rPr lang="en-US" altLang="ko-KR" sz="1400" i="1">
                <a:latin typeface="맑은 고딕" pitchFamily="50" charset="-127"/>
                <a:ea typeface="맑은 고딕" pitchFamily="50" charset="-127"/>
              </a:rPr>
              <a:t>dS</a:t>
            </a:r>
            <a:r>
              <a:rPr lang="ko-KR" altLang="en-US" sz="1400">
                <a:latin typeface="맑은 고딕" pitchFamily="50" charset="-127"/>
                <a:ea typeface="맑은 고딕" pitchFamily="50" charset="-127"/>
              </a:rPr>
              <a:t>이다</a:t>
            </a:r>
            <a:r>
              <a:rPr lang="en-US" altLang="ko-KR" sz="140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graphicFrame>
        <p:nvGraphicFramePr>
          <p:cNvPr id="6146" name="Object 8"/>
          <p:cNvGraphicFramePr>
            <a:graphicFrameLocks noChangeAspect="1"/>
          </p:cNvGraphicFramePr>
          <p:nvPr/>
        </p:nvGraphicFramePr>
        <p:xfrm>
          <a:off x="1208088" y="3141663"/>
          <a:ext cx="6248400" cy="576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46" name="Equation" r:id="rId3" imgW="3504960" imgH="393480" progId="Equation.3">
                  <p:embed/>
                </p:oleObj>
              </mc:Choice>
              <mc:Fallback>
                <p:oleObj name="Equation" r:id="rId3" imgW="3504960" imgH="39348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8088" y="3141663"/>
                        <a:ext cx="6248400" cy="5762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7" name="Object 10"/>
          <p:cNvGraphicFramePr>
            <a:graphicFrameLocks noChangeAspect="1"/>
          </p:cNvGraphicFramePr>
          <p:nvPr/>
        </p:nvGraphicFramePr>
        <p:xfrm>
          <a:off x="1281113" y="3644900"/>
          <a:ext cx="2413000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47" name="Equation" r:id="rId5" imgW="1333440" imgH="393480" progId="Equation.3">
                  <p:embed/>
                </p:oleObj>
              </mc:Choice>
              <mc:Fallback>
                <p:oleObj name="Equation" r:id="rId5" imgW="1333440" imgH="39348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1113" y="3644900"/>
                        <a:ext cx="2413000" cy="576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8" name="Object 11"/>
          <p:cNvGraphicFramePr>
            <a:graphicFrameLocks noChangeAspect="1"/>
          </p:cNvGraphicFramePr>
          <p:nvPr/>
        </p:nvGraphicFramePr>
        <p:xfrm>
          <a:off x="3944938" y="3716338"/>
          <a:ext cx="91440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48" name="Equation" r:id="rId7" imgW="495000" imgH="228600" progId="Equation.3">
                  <p:embed/>
                </p:oleObj>
              </mc:Choice>
              <mc:Fallback>
                <p:oleObj name="Equation" r:id="rId7" imgW="495000" imgH="22860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44938" y="3716338"/>
                        <a:ext cx="914400" cy="304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9" name="Object 12"/>
          <p:cNvGraphicFramePr>
            <a:graphicFrameLocks noChangeAspect="1"/>
          </p:cNvGraphicFramePr>
          <p:nvPr/>
        </p:nvGraphicFramePr>
        <p:xfrm>
          <a:off x="4953000" y="3573463"/>
          <a:ext cx="1968500" cy="598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49" name="Equation" r:id="rId9" imgW="1041120" imgH="393480" progId="Equation.3">
                  <p:embed/>
                </p:oleObj>
              </mc:Choice>
              <mc:Fallback>
                <p:oleObj name="Equation" r:id="rId9" imgW="1041120" imgH="39348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3000" y="3573463"/>
                        <a:ext cx="1968500" cy="5984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0" name="Object 13"/>
          <p:cNvGraphicFramePr>
            <a:graphicFrameLocks noChangeAspect="1"/>
          </p:cNvGraphicFramePr>
          <p:nvPr/>
        </p:nvGraphicFramePr>
        <p:xfrm>
          <a:off x="1136650" y="4149725"/>
          <a:ext cx="2743200" cy="608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50" name="Equation" r:id="rId11" imgW="1638000" imgH="393480" progId="Equation.3">
                  <p:embed/>
                </p:oleObj>
              </mc:Choice>
              <mc:Fallback>
                <p:oleObj name="Equation" r:id="rId11" imgW="1638000" imgH="39348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6650" y="4149725"/>
                        <a:ext cx="2743200" cy="6080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1" name="Object 14"/>
          <p:cNvGraphicFramePr>
            <a:graphicFrameLocks noChangeAspect="1"/>
          </p:cNvGraphicFramePr>
          <p:nvPr/>
        </p:nvGraphicFramePr>
        <p:xfrm>
          <a:off x="4665663" y="4149725"/>
          <a:ext cx="12954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51" name="Equation" r:id="rId13" imgW="812520" imgH="457200" progId="Equation.3">
                  <p:embed/>
                </p:oleObj>
              </mc:Choice>
              <mc:Fallback>
                <p:oleObj name="Equation" r:id="rId13" imgW="812520" imgH="45720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5663" y="4149725"/>
                        <a:ext cx="1295400" cy="60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7" name="오른쪽 화살표 20"/>
          <p:cNvSpPr>
            <a:spLocks noChangeArrowheads="1"/>
          </p:cNvSpPr>
          <p:nvPr/>
        </p:nvSpPr>
        <p:spPr bwMode="auto">
          <a:xfrm>
            <a:off x="4089400" y="4437063"/>
            <a:ext cx="358775" cy="144462"/>
          </a:xfrm>
          <a:prstGeom prst="rightArrow">
            <a:avLst>
              <a:gd name="adj1" fmla="val 50000"/>
              <a:gd name="adj2" fmla="val 49671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6.7 </a:t>
            </a:r>
            <a:r>
              <a:rPr lang="ko-KR" altLang="en-US" dirty="0" err="1" smtClean="0"/>
              <a:t>라플라스</a:t>
            </a:r>
            <a:r>
              <a:rPr lang="ko-KR" altLang="en-US" dirty="0" smtClean="0"/>
              <a:t> 방정식의 </a:t>
            </a:r>
            <a:r>
              <a:rPr lang="ko-KR" altLang="en-US" dirty="0" err="1" smtClean="0"/>
              <a:t>해법예</a:t>
            </a:r>
            <a:endParaRPr lang="ko-KR" altLang="en-US" dirty="0" smtClean="0"/>
          </a:p>
        </p:txBody>
      </p:sp>
      <p:sp>
        <p:nvSpPr>
          <p:cNvPr id="7178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3301280-4DF6-4067-8451-B4EF9D129FD7}" type="slidenum">
              <a:rPr lang="ko-KR" altLang="en-US" smtClean="0"/>
              <a:pPr/>
              <a:t>7</a:t>
            </a:fld>
            <a:endParaRPr lang="en-US" altLang="ko-KR" smtClean="0"/>
          </a:p>
        </p:txBody>
      </p:sp>
      <p:sp>
        <p:nvSpPr>
          <p:cNvPr id="7179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7180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r>
              <a:rPr lang="ko-KR" altLang="en-US" sz="1600" smtClean="0">
                <a:latin typeface="맑은 고딕" pitchFamily="50" charset="-127"/>
                <a:ea typeface="맑은 고딕" pitchFamily="50" charset="-127"/>
              </a:rPr>
              <a:t>전위 </a:t>
            </a:r>
            <a:r>
              <a:rPr lang="en-US" altLang="ko-KR" sz="1600" i="1" smtClean="0">
                <a:latin typeface="맑은 고딕" pitchFamily="50" charset="-127"/>
                <a:ea typeface="맑은 고딕" pitchFamily="50" charset="-127"/>
              </a:rPr>
              <a:t>V</a:t>
            </a:r>
            <a:r>
              <a:rPr lang="ko-KR" altLang="en-US" sz="1600" smtClean="0">
                <a:latin typeface="맑은 고딕" pitchFamily="50" charset="-127"/>
                <a:ea typeface="맑은 고딕" pitchFamily="50" charset="-127"/>
              </a:rPr>
              <a:t>가 </a:t>
            </a:r>
            <a:r>
              <a:rPr lang="ko-KR" altLang="en-US" sz="1600" i="1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</a:t>
            </a:r>
            <a:r>
              <a:rPr lang="ko-KR" altLang="en-US" sz="1600" smtClean="0">
                <a:latin typeface="맑은 고딕" pitchFamily="50" charset="-127"/>
                <a:ea typeface="맑은 고딕" pitchFamily="50" charset="-127"/>
              </a:rPr>
              <a:t>에 대해서만 변화하는 경우 </a:t>
            </a:r>
            <a:r>
              <a:rPr lang="en-US" altLang="ko-KR" sz="160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smtClean="0">
                <a:latin typeface="맑은 고딕" pitchFamily="50" charset="-127"/>
                <a:ea typeface="맑은 고딕" pitchFamily="50" charset="-127"/>
              </a:rPr>
              <a:t>원통좌표계</a:t>
            </a:r>
            <a:r>
              <a:rPr lang="en-US" altLang="ko-KR" sz="160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lvl="1"/>
            <a:r>
              <a:rPr lang="ko-KR" altLang="en-US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라플라스 방정식은 </a:t>
            </a:r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등 전위면은 </a:t>
            </a:r>
            <a:r>
              <a:rPr lang="ko-KR" altLang="en-US" i="1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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= 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일정으로 주어지기 때문에 등 전위면은 원통면</a:t>
            </a:r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r>
              <a:rPr lang="ko-KR" altLang="en-US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동축케이블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, 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혹은 동축 커패시터의 문제와 같다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.</a:t>
            </a:r>
          </a:p>
          <a:p>
            <a:pPr lvl="1"/>
            <a:r>
              <a:rPr lang="en-US" altLang="ko-KR" i="1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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 = 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</a:rPr>
              <a:t>a 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에서 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V </a:t>
            </a:r>
            <a:r>
              <a:rPr lang="en-US" altLang="ko-KR" baseline="-2500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 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=  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V</a:t>
            </a:r>
            <a:r>
              <a:rPr lang="en-US" altLang="ko-KR" baseline="-2500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0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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 = 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</a:rPr>
              <a:t>b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에서 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V </a:t>
            </a:r>
            <a:r>
              <a:rPr lang="en-US" altLang="ko-KR" baseline="-2500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 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= 0 (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</a:rPr>
              <a:t>b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 &gt; 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</a:rPr>
              <a:t>a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)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가 되도록 해 주면</a:t>
            </a: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┴▀░φ╡±"/>
              <a:ea typeface="바탕" pitchFamily="18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┴▀░φ╡±"/>
              <a:ea typeface="바탕" pitchFamily="18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┴▀░φ╡±"/>
              <a:ea typeface="바탕" pitchFamily="18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170" name="Object 8"/>
          <p:cNvGraphicFramePr>
            <a:graphicFrameLocks noChangeAspect="1"/>
          </p:cNvGraphicFramePr>
          <p:nvPr/>
        </p:nvGraphicFramePr>
        <p:xfrm>
          <a:off x="3152775" y="1341438"/>
          <a:ext cx="3484563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8" name="Equation" r:id="rId3" imgW="2552400" imgH="419040" progId="Equation.3">
                  <p:embed/>
                </p:oleObj>
              </mc:Choice>
              <mc:Fallback>
                <p:oleObj name="Equation" r:id="rId3" imgW="2552400" imgH="41904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52775" y="1341438"/>
                        <a:ext cx="3484563" cy="571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1" name="Object 9"/>
          <p:cNvGraphicFramePr>
            <a:graphicFrameLocks noChangeAspect="1"/>
          </p:cNvGraphicFramePr>
          <p:nvPr/>
        </p:nvGraphicFramePr>
        <p:xfrm>
          <a:off x="1423988" y="1844675"/>
          <a:ext cx="3962400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9" name="Equation" r:id="rId5" imgW="2908080" imgH="419040" progId="Equation.3">
                  <p:embed/>
                </p:oleObj>
              </mc:Choice>
              <mc:Fallback>
                <p:oleObj name="Equation" r:id="rId5" imgW="2908080" imgH="41904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1844675"/>
                        <a:ext cx="3962400" cy="571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81" name="Picture 2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00925" y="1341438"/>
            <a:ext cx="1752600" cy="137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172" name="Object 10"/>
          <p:cNvGraphicFramePr>
            <a:graphicFrameLocks noChangeAspect="1"/>
          </p:cNvGraphicFramePr>
          <p:nvPr/>
        </p:nvGraphicFramePr>
        <p:xfrm>
          <a:off x="1352550" y="3357563"/>
          <a:ext cx="137160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0" name="Equation" r:id="rId8" imgW="977760" imgH="419040" progId="Equation.3">
                  <p:embed/>
                </p:oleObj>
              </mc:Choice>
              <mc:Fallback>
                <p:oleObj name="Equation" r:id="rId8" imgW="977760" imgH="41904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3357563"/>
                        <a:ext cx="1371600" cy="666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3" name="Object 11"/>
          <p:cNvGraphicFramePr>
            <a:graphicFrameLocks noChangeAspect="1"/>
          </p:cNvGraphicFramePr>
          <p:nvPr/>
        </p:nvGraphicFramePr>
        <p:xfrm>
          <a:off x="2865438" y="3357563"/>
          <a:ext cx="2312987" cy="604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1" name="Equation" r:id="rId10" imgW="1600200" imgH="419040" progId="Equation.3">
                  <p:embed/>
                </p:oleObj>
              </mc:Choice>
              <mc:Fallback>
                <p:oleObj name="Equation" r:id="rId10" imgW="1600200" imgH="41904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65438" y="3357563"/>
                        <a:ext cx="2312987" cy="6048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4" name="Object 12"/>
          <p:cNvGraphicFramePr>
            <a:graphicFrameLocks noChangeAspect="1"/>
          </p:cNvGraphicFramePr>
          <p:nvPr/>
        </p:nvGraphicFramePr>
        <p:xfrm>
          <a:off x="5384800" y="3357563"/>
          <a:ext cx="1905000" cy="617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2" name="Equation" r:id="rId12" imgW="1231560" imgH="419040" progId="Equation.3">
                  <p:embed/>
                </p:oleObj>
              </mc:Choice>
              <mc:Fallback>
                <p:oleObj name="Equation" r:id="rId12" imgW="1231560" imgH="41904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4800" y="3357563"/>
                        <a:ext cx="1905000" cy="6175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5" name="Object 14"/>
          <p:cNvGraphicFramePr>
            <a:graphicFrameLocks noChangeAspect="1"/>
          </p:cNvGraphicFramePr>
          <p:nvPr/>
        </p:nvGraphicFramePr>
        <p:xfrm>
          <a:off x="1423988" y="4797425"/>
          <a:ext cx="2276475" cy="690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3" name="Equation" r:id="rId14" imgW="1130040" imgH="457200" progId="Equation.3">
                  <p:embed/>
                </p:oleObj>
              </mc:Choice>
              <mc:Fallback>
                <p:oleObj name="Equation" r:id="rId14" imgW="1130040" imgH="45720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4797425"/>
                        <a:ext cx="2276475" cy="6905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6" name="Object 15"/>
          <p:cNvGraphicFramePr>
            <a:graphicFrameLocks noChangeAspect="1"/>
          </p:cNvGraphicFramePr>
          <p:nvPr/>
        </p:nvGraphicFramePr>
        <p:xfrm>
          <a:off x="1352550" y="4076700"/>
          <a:ext cx="4598988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4" name="수식" r:id="rId16" imgW="3149280" imgH="444240" progId="Equation.3">
                  <p:embed/>
                </p:oleObj>
              </mc:Choice>
              <mc:Fallback>
                <p:oleObj name="수식" r:id="rId16" imgW="3149280" imgH="44424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4076700"/>
                        <a:ext cx="4598988" cy="647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6.7</a:t>
            </a:r>
            <a:r>
              <a:rPr lang="ko-KR" altLang="en-US" dirty="0" err="1" smtClean="0"/>
              <a:t>라플라스</a:t>
            </a:r>
            <a:r>
              <a:rPr lang="ko-KR" altLang="en-US" dirty="0" smtClean="0"/>
              <a:t> 방정식의 </a:t>
            </a:r>
            <a:r>
              <a:rPr lang="ko-KR" altLang="en-US" dirty="0" err="1" smtClean="0"/>
              <a:t>해법예</a:t>
            </a:r>
            <a:endParaRPr lang="ko-KR" altLang="en-US" dirty="0" smtClean="0"/>
          </a:p>
        </p:txBody>
      </p:sp>
      <p:sp>
        <p:nvSpPr>
          <p:cNvPr id="8201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74E9AED-278E-493D-912E-E5A15D27EED3}" type="slidenum">
              <a:rPr lang="ko-KR" altLang="en-US" smtClean="0"/>
              <a:pPr/>
              <a:t>8</a:t>
            </a:fld>
            <a:endParaRPr lang="en-US" altLang="ko-KR" smtClean="0"/>
          </a:p>
        </p:txBody>
      </p:sp>
      <p:sp>
        <p:nvSpPr>
          <p:cNvPr id="8202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8203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r>
              <a:rPr lang="ko-KR" altLang="en-US" sz="1600" smtClean="0">
                <a:latin typeface="맑은 고딕" pitchFamily="50" charset="-127"/>
                <a:ea typeface="맑은 고딕" pitchFamily="50" charset="-127"/>
              </a:rPr>
              <a:t>전위 </a:t>
            </a:r>
            <a:r>
              <a:rPr lang="en-US" altLang="ko-KR" sz="1600" i="1" smtClean="0">
                <a:latin typeface="맑은 고딕" pitchFamily="50" charset="-127"/>
                <a:ea typeface="맑은 고딕" pitchFamily="50" charset="-127"/>
              </a:rPr>
              <a:t>V</a:t>
            </a:r>
            <a:r>
              <a:rPr lang="ko-KR" altLang="en-US" sz="1600" smtClean="0">
                <a:latin typeface="맑은 고딕" pitchFamily="50" charset="-127"/>
                <a:ea typeface="맑은 고딕" pitchFamily="50" charset="-127"/>
              </a:rPr>
              <a:t>가 </a:t>
            </a:r>
            <a:r>
              <a:rPr lang="ko-KR" altLang="en-US" sz="1600" i="1" smtClean="0">
                <a:latin typeface="┴▀░φ╡±"/>
                <a:sym typeface="Symbol" pitchFamily="18" charset="2"/>
              </a:rPr>
              <a:t> </a:t>
            </a:r>
            <a:r>
              <a:rPr lang="ko-KR" altLang="en-US" sz="1600" smtClean="0">
                <a:latin typeface="맑은 고딕" pitchFamily="50" charset="-127"/>
                <a:ea typeface="맑은 고딕" pitchFamily="50" charset="-127"/>
              </a:rPr>
              <a:t>에 대해서만 변화하는 경우 </a:t>
            </a:r>
            <a:r>
              <a:rPr lang="en-US" altLang="ko-KR" sz="160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smtClean="0">
                <a:latin typeface="맑은 고딕" pitchFamily="50" charset="-127"/>
                <a:ea typeface="맑은 고딕" pitchFamily="50" charset="-127"/>
              </a:rPr>
              <a:t>원통좌표계</a:t>
            </a:r>
            <a:r>
              <a:rPr lang="en-US" altLang="ko-KR" sz="160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lvl="1"/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경계조건 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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 = 0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에서 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V </a:t>
            </a:r>
            <a:r>
              <a:rPr lang="en-US" altLang="ko-KR" baseline="-2500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 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= 0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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 = 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</a:rPr>
              <a:t>a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에서 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V </a:t>
            </a:r>
            <a:r>
              <a:rPr lang="en-US" altLang="ko-KR" baseline="-2500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 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=  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V</a:t>
            </a:r>
            <a:r>
              <a:rPr lang="en-US" altLang="ko-KR" baseline="-2500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0 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 </a:t>
            </a:r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r>
              <a:rPr lang="en-US" altLang="ko-KR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Laplace 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방정식</a:t>
            </a:r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경계조건을 사용하여 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</a:rPr>
              <a:t>A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</a:rPr>
              <a:t>B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를 정하면 결국 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:</a:t>
            </a:r>
            <a:endParaRPr lang="ko-KR" altLang="en-US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r>
              <a:rPr lang="en-US" altLang="ko-KR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E  = -  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V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를 이용하면</a:t>
            </a:r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buFont typeface="굴림체" pitchFamily="49" charset="-127"/>
              <a:buNone/>
            </a:pP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┴▀░φ╡±"/>
              <a:ea typeface="바탕" pitchFamily="18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┴▀░φ╡±"/>
              <a:ea typeface="바탕" pitchFamily="18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┴▀░φ╡±"/>
              <a:ea typeface="바탕" pitchFamily="18" charset="-127"/>
              <a:sym typeface="Symbol" pitchFamily="18" charset="2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8194" name="Object 9"/>
          <p:cNvGraphicFramePr>
            <a:graphicFrameLocks noChangeAspect="1"/>
          </p:cNvGraphicFramePr>
          <p:nvPr/>
        </p:nvGraphicFramePr>
        <p:xfrm>
          <a:off x="7113588" y="1125538"/>
          <a:ext cx="2438400" cy="161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94" name="Image" r:id="rId3" imgW="2439024" imgH="1612805" progId="">
                  <p:embed/>
                </p:oleObj>
              </mc:Choice>
              <mc:Fallback>
                <p:oleObj name="Image" r:id="rId3" imgW="2439024" imgH="1612805" progId="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13588" y="1125538"/>
                        <a:ext cx="2438400" cy="161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00CCFF">
                                <a:alpha val="50000"/>
                              </a:srgbClr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5" name="Object 10"/>
          <p:cNvGraphicFramePr>
            <a:graphicFrameLocks noChangeAspect="1"/>
          </p:cNvGraphicFramePr>
          <p:nvPr/>
        </p:nvGraphicFramePr>
        <p:xfrm>
          <a:off x="1423988" y="1844675"/>
          <a:ext cx="1316037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95" name="Equation" r:id="rId5" imgW="749160" imgH="444240" progId="Equation.3">
                  <p:embed/>
                </p:oleObj>
              </mc:Choice>
              <mc:Fallback>
                <p:oleObj name="Equation" r:id="rId5" imgW="749160" imgH="44424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1844675"/>
                        <a:ext cx="1316037" cy="542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6" name="Object 11"/>
          <p:cNvGraphicFramePr>
            <a:graphicFrameLocks noChangeAspect="1"/>
          </p:cNvGraphicFramePr>
          <p:nvPr/>
        </p:nvGraphicFramePr>
        <p:xfrm>
          <a:off x="2865438" y="1773238"/>
          <a:ext cx="2701925" cy="60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96" name="Equation" r:id="rId7" imgW="1676160" imgH="444240" progId="Equation.3">
                  <p:embed/>
                </p:oleObj>
              </mc:Choice>
              <mc:Fallback>
                <p:oleObj name="Equation" r:id="rId7" imgW="1676160" imgH="44424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65438" y="1773238"/>
                        <a:ext cx="2701925" cy="606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7" name="Object 13"/>
          <p:cNvGraphicFramePr>
            <a:graphicFrameLocks noChangeAspect="1"/>
          </p:cNvGraphicFramePr>
          <p:nvPr/>
        </p:nvGraphicFramePr>
        <p:xfrm>
          <a:off x="1712913" y="2636838"/>
          <a:ext cx="779462" cy="525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97" name="Equation" r:id="rId9" imgW="583920" imgH="393480" progId="Equation.3">
                  <p:embed/>
                </p:oleObj>
              </mc:Choice>
              <mc:Fallback>
                <p:oleObj name="Equation" r:id="rId9" imgW="583920" imgH="39348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2913" y="2636838"/>
                        <a:ext cx="779462" cy="5254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8" name="Object 14"/>
          <p:cNvGraphicFramePr>
            <a:graphicFrameLocks noChangeAspect="1"/>
          </p:cNvGraphicFramePr>
          <p:nvPr/>
        </p:nvGraphicFramePr>
        <p:xfrm>
          <a:off x="1639888" y="3500438"/>
          <a:ext cx="1187450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98" name="Equation" r:id="rId11" imgW="761760" imgH="419040" progId="Equation.3">
                  <p:embed/>
                </p:oleObj>
              </mc:Choice>
              <mc:Fallback>
                <p:oleObj name="Equation" r:id="rId11" imgW="761760" imgH="41904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9888" y="3500438"/>
                        <a:ext cx="1187450" cy="587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9" name="Object 16"/>
          <p:cNvGraphicFramePr>
            <a:graphicFrameLocks noChangeAspect="1"/>
          </p:cNvGraphicFramePr>
          <p:nvPr/>
        </p:nvGraphicFramePr>
        <p:xfrm>
          <a:off x="1352550" y="4076700"/>
          <a:ext cx="5619750" cy="1282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99" name="Equation" r:id="rId13" imgW="3606480" imgH="914400" progId="Equation.3">
                  <p:embed/>
                </p:oleObj>
              </mc:Choice>
              <mc:Fallback>
                <p:oleObj name="Equation" r:id="rId13" imgW="3606480" imgH="91440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4076700"/>
                        <a:ext cx="5619750" cy="1282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6.8</a:t>
            </a:r>
            <a:r>
              <a:rPr lang="ko-KR" altLang="en-US" dirty="0" err="1" smtClean="0"/>
              <a:t>라플라스</a:t>
            </a:r>
            <a:r>
              <a:rPr lang="ko-KR" altLang="en-US" dirty="0" smtClean="0"/>
              <a:t> 방정식의 </a:t>
            </a:r>
            <a:r>
              <a:rPr lang="ko-KR" altLang="en-US" dirty="0" err="1" smtClean="0"/>
              <a:t>해법예</a:t>
            </a:r>
            <a:endParaRPr lang="ko-KR" altLang="en-US" dirty="0" smtClean="0"/>
          </a:p>
        </p:txBody>
      </p:sp>
      <p:sp>
        <p:nvSpPr>
          <p:cNvPr id="9224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C471519-C9D5-4280-9F25-2DE94C67516D}" type="slidenum">
              <a:rPr lang="ko-KR" altLang="en-US" smtClean="0"/>
              <a:pPr/>
              <a:t>9</a:t>
            </a:fld>
            <a:endParaRPr lang="en-US" altLang="ko-KR" smtClean="0"/>
          </a:p>
        </p:txBody>
      </p:sp>
      <p:sp>
        <p:nvSpPr>
          <p:cNvPr id="9225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8203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구 </a:t>
            </a: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좌표계에서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i="1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V </a:t>
            </a:r>
            <a:r>
              <a:rPr lang="en-US" altLang="ko-KR" sz="1600" baseline="-25000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=  </a:t>
            </a:r>
            <a:r>
              <a:rPr lang="en-US" altLang="ko-KR" sz="1600" i="1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f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(</a:t>
            </a:r>
            <a:r>
              <a:rPr lang="en-US" altLang="ko-KR" sz="1600" i="1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r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)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인 경우</a:t>
            </a:r>
            <a:endParaRPr lang="ko-KR" altLang="en-US" sz="1600" dirty="0" smtClean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경계조건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r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= 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a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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V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=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V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0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,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r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=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b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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V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= 0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buFont typeface="굴림체" pitchFamily="49" charset="-127"/>
              <a:buNone/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</p:txBody>
      </p:sp>
      <p:graphicFrame>
        <p:nvGraphicFramePr>
          <p:cNvPr id="9218" name="Object 8"/>
          <p:cNvGraphicFramePr>
            <a:graphicFrameLocks noChangeAspect="1"/>
          </p:cNvGraphicFramePr>
          <p:nvPr/>
        </p:nvGraphicFramePr>
        <p:xfrm>
          <a:off x="1065213" y="1412875"/>
          <a:ext cx="7608887" cy="550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10" name="Equation" r:id="rId3" imgW="5435280" imgH="393480" progId="Equation.3">
                  <p:embed/>
                </p:oleObj>
              </mc:Choice>
              <mc:Fallback>
                <p:oleObj name="Equation" r:id="rId3" imgW="5435280" imgH="39348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5213" y="1412875"/>
                        <a:ext cx="7608887" cy="5508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9" name="Object 9"/>
          <p:cNvGraphicFramePr>
            <a:graphicFrameLocks noChangeAspect="1"/>
          </p:cNvGraphicFramePr>
          <p:nvPr/>
        </p:nvGraphicFramePr>
        <p:xfrm>
          <a:off x="1423988" y="2349500"/>
          <a:ext cx="1219200" cy="1081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11" name="Equation" r:id="rId5" imgW="761760" imgH="812520" progId="Equation.3">
                  <p:embed/>
                </p:oleObj>
              </mc:Choice>
              <mc:Fallback>
                <p:oleObj name="Equation" r:id="rId5" imgW="761760" imgH="81252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2349500"/>
                        <a:ext cx="1219200" cy="1081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0" name="Object 10"/>
          <p:cNvGraphicFramePr>
            <a:graphicFrameLocks noChangeAspect="1"/>
          </p:cNvGraphicFramePr>
          <p:nvPr/>
        </p:nvGraphicFramePr>
        <p:xfrm>
          <a:off x="3297238" y="2420938"/>
          <a:ext cx="1752600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12" name="Equation" r:id="rId7" imgW="825480" imgH="761760" progId="Equation.3">
                  <p:embed/>
                </p:oleObj>
              </mc:Choice>
              <mc:Fallback>
                <p:oleObj name="Equation" r:id="rId7" imgW="825480" imgH="76176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7238" y="2420938"/>
                        <a:ext cx="1752600" cy="933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1" name="Object 11"/>
          <p:cNvGraphicFramePr>
            <a:graphicFrameLocks noChangeAspect="1"/>
          </p:cNvGraphicFramePr>
          <p:nvPr/>
        </p:nvGraphicFramePr>
        <p:xfrm>
          <a:off x="1281113" y="3357563"/>
          <a:ext cx="7315200" cy="227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13" name="Equation" r:id="rId9" imgW="4356000" imgH="1485720" progId="Equation.3">
                  <p:embed/>
                </p:oleObj>
              </mc:Choice>
              <mc:Fallback>
                <p:oleObj name="Equation" r:id="rId9" imgW="4356000" imgH="148572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1113" y="3357563"/>
                        <a:ext cx="7315200" cy="22717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2" name="Object 12"/>
          <p:cNvGraphicFramePr>
            <a:graphicFrameLocks noChangeAspect="1"/>
          </p:cNvGraphicFramePr>
          <p:nvPr/>
        </p:nvGraphicFramePr>
        <p:xfrm>
          <a:off x="1352550" y="5300663"/>
          <a:ext cx="1401763" cy="900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14" name="Equation" r:id="rId11" imgW="952200" imgH="583920" progId="Equation.3">
                  <p:embed/>
                </p:oleObj>
              </mc:Choice>
              <mc:Fallback>
                <p:oleObj name="Equation" r:id="rId11" imgW="952200" imgH="58392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5300663"/>
                        <a:ext cx="1401763" cy="9001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6.8</a:t>
            </a:r>
            <a:r>
              <a:rPr lang="ko-KR" altLang="en-US" dirty="0" err="1" smtClean="0"/>
              <a:t>라플라스</a:t>
            </a:r>
            <a:r>
              <a:rPr lang="ko-KR" altLang="en-US" dirty="0" smtClean="0"/>
              <a:t> 방정식의 </a:t>
            </a:r>
            <a:r>
              <a:rPr lang="ko-KR" altLang="en-US" dirty="0" err="1" smtClean="0"/>
              <a:t>해법예</a:t>
            </a:r>
            <a:endParaRPr lang="ko-KR" altLang="en-US" dirty="0" smtClean="0"/>
          </a:p>
        </p:txBody>
      </p:sp>
      <p:sp>
        <p:nvSpPr>
          <p:cNvPr id="10251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D72E6F-E419-413E-9836-FD8E82B55142}" type="slidenum">
              <a:rPr lang="ko-KR" altLang="en-US" smtClean="0"/>
              <a:pPr/>
              <a:t>10</a:t>
            </a:fld>
            <a:endParaRPr lang="en-US" altLang="ko-KR" smtClean="0"/>
          </a:p>
        </p:txBody>
      </p:sp>
      <p:sp>
        <p:nvSpPr>
          <p:cNvPr id="10252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8203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구 </a:t>
            </a: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좌표계에서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i="1" dirty="0" smtClean="0">
                <a:latin typeface="┴▀░φ╡±" charset="0"/>
                <a:ea typeface="바탕" pitchFamily="18" charset="-127"/>
                <a:sym typeface="Symbol" pitchFamily="18" charset="2"/>
              </a:rPr>
              <a:t>V </a:t>
            </a:r>
            <a:r>
              <a:rPr lang="en-US" altLang="ko-KR" sz="1600" baseline="-25000" dirty="0" smtClean="0">
                <a:latin typeface="┴▀░φ╡±" charset="0"/>
                <a:ea typeface="바탕" pitchFamily="18" charset="-127"/>
                <a:sym typeface="Symbol" pitchFamily="18" charset="2"/>
              </a:rPr>
              <a:t> </a:t>
            </a:r>
            <a:r>
              <a:rPr lang="en-US" altLang="ko-KR" sz="1600" dirty="0" smtClean="0">
                <a:latin typeface="┴▀░φ╡±" charset="0"/>
                <a:ea typeface="바탕" pitchFamily="18" charset="-127"/>
                <a:sym typeface="Symbol" pitchFamily="18" charset="2"/>
              </a:rPr>
              <a:t>=  V</a:t>
            </a:r>
            <a:r>
              <a:rPr lang="en-US" altLang="ko-KR" sz="1600" dirty="0" smtClean="0"/>
              <a:t>(</a:t>
            </a:r>
            <a:r>
              <a:rPr lang="en-US" altLang="ko-KR" sz="1600" i="1" dirty="0" smtClean="0">
                <a:latin typeface="┴▀░φ╡±" charset="0"/>
                <a:sym typeface="Symbol" pitchFamily="18" charset="2"/>
              </a:rPr>
              <a:t></a:t>
            </a:r>
            <a:r>
              <a:rPr lang="en-US" altLang="ko-KR" sz="1600" dirty="0" smtClean="0"/>
              <a:t>)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인 경우</a:t>
            </a:r>
            <a:endParaRPr lang="ko-KR" altLang="en-US" sz="1600" dirty="0" smtClean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r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= 0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및 </a:t>
            </a:r>
            <a:r>
              <a:rPr lang="ko-KR" altLang="en-US" i="1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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= 0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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인 경우를 제외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i="1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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=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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/2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일 때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V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 =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0,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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=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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일 때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V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 =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V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0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(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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&lt;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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/2)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인 원추 고려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buFont typeface="굴림체" pitchFamily="49" charset="-127"/>
              <a:buNone/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</p:txBody>
      </p:sp>
      <p:graphicFrame>
        <p:nvGraphicFramePr>
          <p:cNvPr id="10242" name="Object 7"/>
          <p:cNvGraphicFramePr>
            <a:graphicFrameLocks noChangeAspect="1"/>
          </p:cNvGraphicFramePr>
          <p:nvPr/>
        </p:nvGraphicFramePr>
        <p:xfrm>
          <a:off x="944563" y="1412875"/>
          <a:ext cx="3408362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58" name="수식" r:id="rId3" imgW="2019240" imgH="393480" progId="Equation.3">
                  <p:embed/>
                </p:oleObj>
              </mc:Choice>
              <mc:Fallback>
                <p:oleObj name="수식" r:id="rId3" imgW="2019240" imgH="39348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4563" y="1412875"/>
                        <a:ext cx="3408362" cy="552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3" name="Object 8"/>
          <p:cNvGraphicFramePr>
            <a:graphicFrameLocks noChangeAspect="1"/>
          </p:cNvGraphicFramePr>
          <p:nvPr/>
        </p:nvGraphicFramePr>
        <p:xfrm>
          <a:off x="7040563" y="1125538"/>
          <a:ext cx="2460625" cy="218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59" name="Image" r:id="rId5" imgW="2460158" imgH="2188839" progId="">
                  <p:embed/>
                </p:oleObj>
              </mc:Choice>
              <mc:Fallback>
                <p:oleObj name="Image" r:id="rId5" imgW="2460158" imgH="2188839" progId="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40563" y="1125538"/>
                        <a:ext cx="2460625" cy="218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00CCFF">
                                <a:alpha val="50000"/>
                              </a:srgbClr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4" name="Object 9"/>
          <p:cNvGraphicFramePr>
            <a:graphicFrameLocks noChangeAspect="1"/>
          </p:cNvGraphicFramePr>
          <p:nvPr/>
        </p:nvGraphicFramePr>
        <p:xfrm>
          <a:off x="992188" y="2492375"/>
          <a:ext cx="5845175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60" name="수식" r:id="rId7" imgW="4800600" imgH="393480" progId="Equation.3">
                  <p:embed/>
                </p:oleObj>
              </mc:Choice>
              <mc:Fallback>
                <p:oleObj name="수식" r:id="rId7" imgW="4800600" imgH="39348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2188" y="2492375"/>
                        <a:ext cx="5845175" cy="520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5" name="Object 11"/>
          <p:cNvGraphicFramePr>
            <a:graphicFrameLocks noChangeAspect="1"/>
          </p:cNvGraphicFramePr>
          <p:nvPr/>
        </p:nvGraphicFramePr>
        <p:xfrm>
          <a:off x="1352550" y="3357563"/>
          <a:ext cx="14478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61" name="Equation" r:id="rId9" imgW="1028520" imgH="761760" progId="Equation.3">
                  <p:embed/>
                </p:oleObj>
              </mc:Choice>
              <mc:Fallback>
                <p:oleObj name="Equation" r:id="rId9" imgW="1028520" imgH="76176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3357563"/>
                        <a:ext cx="1447800" cy="1066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6" name="Object 12"/>
          <p:cNvGraphicFramePr>
            <a:graphicFrameLocks noChangeAspect="1"/>
          </p:cNvGraphicFramePr>
          <p:nvPr/>
        </p:nvGraphicFramePr>
        <p:xfrm>
          <a:off x="3081338" y="3500438"/>
          <a:ext cx="41910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62" name="Equation" r:id="rId11" imgW="2743200" imgH="583920" progId="Equation.3">
                  <p:embed/>
                </p:oleObj>
              </mc:Choice>
              <mc:Fallback>
                <p:oleObj name="Equation" r:id="rId11" imgW="2743200" imgH="58392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81338" y="3500438"/>
                        <a:ext cx="4191000" cy="838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7" name="Object 13"/>
          <p:cNvGraphicFramePr>
            <a:graphicFrameLocks noChangeAspect="1"/>
          </p:cNvGraphicFramePr>
          <p:nvPr/>
        </p:nvGraphicFramePr>
        <p:xfrm>
          <a:off x="1093788" y="4437063"/>
          <a:ext cx="2233612" cy="835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63" name="수식" r:id="rId13" imgW="1358640" imgH="583920" progId="Equation.3">
                  <p:embed/>
                </p:oleObj>
              </mc:Choice>
              <mc:Fallback>
                <p:oleObj name="수식" r:id="rId13" imgW="1358640" imgH="58392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3788" y="4437063"/>
                        <a:ext cx="2233612" cy="835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8" name="Object 14"/>
          <p:cNvGraphicFramePr>
            <a:graphicFrameLocks noChangeAspect="1"/>
          </p:cNvGraphicFramePr>
          <p:nvPr/>
        </p:nvGraphicFramePr>
        <p:xfrm>
          <a:off x="3872880" y="4365104"/>
          <a:ext cx="4953000" cy="852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64" name="Equation" r:id="rId15" imgW="3327120" imgH="583920" progId="Equation.3">
                  <p:embed/>
                </p:oleObj>
              </mc:Choice>
              <mc:Fallback>
                <p:oleObj name="Equation" r:id="rId15" imgW="3327120" imgH="58392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2880" y="4365104"/>
                        <a:ext cx="4953000" cy="8524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9" name="Object 15"/>
          <p:cNvGraphicFramePr>
            <a:graphicFrameLocks noChangeAspect="1"/>
          </p:cNvGraphicFramePr>
          <p:nvPr/>
        </p:nvGraphicFramePr>
        <p:xfrm>
          <a:off x="1568450" y="5300663"/>
          <a:ext cx="1447800" cy="90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65" name="Equation" r:id="rId17" imgW="888840" imgH="583920" progId="Equation.3">
                  <p:embed/>
                </p:oleObj>
              </mc:Choice>
              <mc:Fallback>
                <p:oleObj name="Equation" r:id="rId17" imgW="888840" imgH="58392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68450" y="5300663"/>
                        <a:ext cx="1447800" cy="904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휴먼고딕"/>
        <a:ea typeface="휴먼고딕"/>
        <a:cs typeface=""/>
      </a:majorFont>
      <a:minorFont>
        <a:latin typeface="중고딕"/>
        <a:ea typeface="중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37147</TotalTime>
  <Words>735</Words>
  <Application>Microsoft Office PowerPoint</Application>
  <PresentationFormat>A4 용지(210x297mm)</PresentationFormat>
  <Paragraphs>223</Paragraphs>
  <Slides>10</Slides>
  <Notes>3</Notes>
  <HiddenSlides>0</HiddenSlides>
  <MMClips>0</MMClips>
  <ScaleCrop>false</ScaleCrop>
  <HeadingPairs>
    <vt:vector size="8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4</vt:i4>
      </vt:variant>
      <vt:variant>
        <vt:lpstr>슬라이드 제목</vt:lpstr>
      </vt:variant>
      <vt:variant>
        <vt:i4>10</vt:i4>
      </vt:variant>
    </vt:vector>
  </HeadingPairs>
  <TitlesOfParts>
    <vt:vector size="26" baseType="lpstr">
      <vt:lpstr>┴▀░φ╡±</vt:lpstr>
      <vt:lpstr>굴림</vt:lpstr>
      <vt:lpstr>굴림체</vt:lpstr>
      <vt:lpstr>맑은 고딕</vt:lpstr>
      <vt:lpstr>바탕</vt:lpstr>
      <vt:lpstr>중고딕</vt:lpstr>
      <vt:lpstr>휴먼고딕</vt:lpstr>
      <vt:lpstr>Arial</vt:lpstr>
      <vt:lpstr>Symbol</vt:lpstr>
      <vt:lpstr>Times New Roman</vt:lpstr>
      <vt:lpstr>Wingdings</vt:lpstr>
      <vt:lpstr>기본 디자인</vt:lpstr>
      <vt:lpstr>비트맵 이미지</vt:lpstr>
      <vt:lpstr>Equation</vt:lpstr>
      <vt:lpstr>Image</vt:lpstr>
      <vt:lpstr>수식</vt:lpstr>
      <vt:lpstr>6.1 정전용량의 정의, 평행판 커패시터</vt:lpstr>
      <vt:lpstr>6.3  정전용량의 여러 가지 예</vt:lpstr>
      <vt:lpstr>6.3  정전용량의 여러 가지 예</vt:lpstr>
      <vt:lpstr>6.6 프와송 및  라플라스 방정식</vt:lpstr>
      <vt:lpstr>6.7라플라스 방정식의 해법예</vt:lpstr>
      <vt:lpstr>6.7라플라스 방정식의 해법예</vt:lpstr>
      <vt:lpstr>6.7 라플라스 방정식의 해법예</vt:lpstr>
      <vt:lpstr>6.7라플라스 방정식의 해법예</vt:lpstr>
      <vt:lpstr>6.8라플라스 방정식의 해법예</vt:lpstr>
      <vt:lpstr>6.8라플라스 방정식의 해법예</vt:lpstr>
    </vt:vector>
  </TitlesOfParts>
  <Company>시스템공학연구소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제목 없음</dc:title>
  <dc:creator>user</dc:creator>
  <cp:lastModifiedBy>user</cp:lastModifiedBy>
  <cp:revision>1346</cp:revision>
  <cp:lastPrinted>2001-01-04T08:41:07Z</cp:lastPrinted>
  <dcterms:created xsi:type="dcterms:W3CDTF">1998-07-27T04:31:16Z</dcterms:created>
  <dcterms:modified xsi:type="dcterms:W3CDTF">2021-09-16T08:37:40Z</dcterms:modified>
</cp:coreProperties>
</file>