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464" r:id="rId2"/>
    <p:sldId id="516" r:id="rId3"/>
    <p:sldId id="517" r:id="rId4"/>
    <p:sldId id="518" r:id="rId5"/>
    <p:sldId id="519" r:id="rId6"/>
    <p:sldId id="520" r:id="rId7"/>
    <p:sldId id="521" r:id="rId8"/>
    <p:sldId id="522" r:id="rId9"/>
    <p:sldId id="523" r:id="rId10"/>
    <p:sldId id="524" r:id="rId11"/>
    <p:sldId id="525" r:id="rId12"/>
    <p:sldId id="526" r:id="rId13"/>
  </p:sldIdLst>
  <p:sldSz cx="9906000" cy="6858000" type="A4"/>
  <p:notesSz cx="6797675" cy="9926638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anose="020B0600000101010101" pitchFamily="50" charset="-127"/>
        <a:ea typeface="굴림" panose="020B0600000101010101" pitchFamily="50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42D2FF69-30AE-4C5A-BEFE-36FBDD32EE0D}">
          <p14:sldIdLst>
            <p14:sldId id="464"/>
            <p14:sldId id="516"/>
            <p14:sldId id="517"/>
            <p14:sldId id="518"/>
            <p14:sldId id="519"/>
            <p14:sldId id="520"/>
            <p14:sldId id="521"/>
            <p14:sldId id="522"/>
            <p14:sldId id="523"/>
            <p14:sldId id="524"/>
            <p14:sldId id="525"/>
            <p14:sldId id="526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 eaLnBrk="1" latinLnBrk="1" hangingPunct="1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 eaLnBrk="1" latinLnBrk="1" hangingPunct="1">
              <a:defRPr sz="1200"/>
            </a:lvl1pPr>
          </a:lstStyle>
          <a:p>
            <a:pPr>
              <a:defRPr/>
            </a:pPr>
            <a:fld id="{85726588-9131-4606-8D7A-82FC008AF97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88458186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 eaLnBrk="1" latinLnBrk="1" hangingPunct="1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 eaLnBrk="1" latinLnBrk="1" hangingPunct="1">
              <a:defRPr sz="120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8743FD0-3E67-47EC-A78B-48368768628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538333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20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6824663" y="115888"/>
            <a:ext cx="25923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r>
              <a:rPr lang="en-US" altLang="ko-KR" dirty="0" smtClean="0"/>
              <a:t>9. </a:t>
            </a:r>
            <a:r>
              <a:rPr lang="ko-KR" altLang="en-US" dirty="0" smtClean="0"/>
              <a:t>회전동역학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0A5EB-6463-483A-A5F9-270127D2D252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6288539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44" name="비트맵 이미지" r:id="rId3" imgW="771429" imgH="343039" progId="Paint.Picture">
                  <p:embed/>
                </p:oleObj>
              </mc:Choice>
              <mc:Fallback>
                <p:oleObj name="비트맵 이미지" r:id="rId3" imgW="771429" imgH="343039" progId="Paint.Picture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 eaLnBrk="1" latinLnBrk="1" hangingPunct="1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1BFC79-29D4-4208-B10F-3AA8C4B2E8D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2037502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latinLnBrk="1" hangingPunct="1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29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0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algn="ctr" eaLnBrk="1" hangingPunct="1">
              <a:spcBef>
                <a:spcPct val="20000"/>
              </a:spcBef>
              <a:defRPr/>
            </a:pPr>
            <a:endParaRPr lang="ko-KR" altLang="en-US" smtClean="0"/>
          </a:p>
        </p:txBody>
      </p:sp>
      <p:sp>
        <p:nvSpPr>
          <p:cNvPr id="1031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016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endParaRPr lang="ko-KR" altLang="ko-KR" sz="1400" b="1" smtClean="0"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graphicFrame>
        <p:nvGraphicFramePr>
          <p:cNvPr id="1032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1" name="비트맵 이미지" r:id="rId5" imgW="771429" imgH="343039" progId="Paint.Picture">
                  <p:embed/>
                </p:oleObj>
              </mc:Choice>
              <mc:Fallback>
                <p:oleObj name="비트맵 이미지" r:id="rId5" imgW="771429" imgH="343039" progId="Paint.Picture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defRPr/>
            </a:pPr>
            <a:endParaRPr lang="ko-KR" altLang="en-US" sz="1400" b="1" smtClean="0">
              <a:solidFill>
                <a:srgbClr val="000099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latinLnBrk="1" hangingPunct="1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132CC75-150D-4B3D-9B74-723B0BF62B7C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3" name="Rectangle 7"/>
          <p:cNvSpPr txBox="1">
            <a:spLocks noChangeArrowheads="1"/>
          </p:cNvSpPr>
          <p:nvPr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 eaLnBrk="1" latinLnBrk="1" hangingPunct="1"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anose="020B0609000101010101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anose="020B0609000101010101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중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중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9.1 </a:t>
            </a:r>
            <a:r>
              <a:rPr lang="ko-KR" altLang="en-US" dirty="0" err="1" smtClean="0"/>
              <a:t>강체에</a:t>
            </a:r>
            <a:r>
              <a:rPr lang="ko-KR" altLang="en-US" dirty="0" smtClean="0"/>
              <a:t> 작용하는 힘과 토크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병진운동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 모든 점들은 평행한 경로상에서 움직인다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경로는 반드시 직선이 아니어도 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순수 병진운동은 물체 내부의 어떤 선에서도 회전운동은 없다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곡선운동 혹은 선운동이라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회전운동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병진운동과 함께 일어나기도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토크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힘의 크기와 힘이 작용하는 곳의 회전축에 대한 상대위치와 힘의 방향에 의존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작용선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(line of action)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힘의 연장선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ea typeface="맑은 고딕" panose="020B0503020000020004" pitchFamily="50" charset="-127"/>
                  </a:rPr>
                  <a:t>지레팔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(lever arm) :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작용선과 회전축 사이의 거리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(l)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토크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=(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힘의 크기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)X(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지레팔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)       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𝐹𝑙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방향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힘의 축에 대해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반시계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방향의 회전이 양의 방향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5191" y="1118672"/>
            <a:ext cx="2138358" cy="174328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89104" y="3595522"/>
            <a:ext cx="3206474" cy="987015"/>
          </a:xfrm>
          <a:prstGeom prst="rect">
            <a:avLst/>
          </a:prstGeom>
        </p:spPr>
      </p:pic>
      <p:sp>
        <p:nvSpPr>
          <p:cNvPr id="5" name="오른쪽 화살표 4"/>
          <p:cNvSpPr/>
          <p:nvPr/>
        </p:nvSpPr>
        <p:spPr bwMode="auto">
          <a:xfrm>
            <a:off x="3656856" y="4149080"/>
            <a:ext cx="216024" cy="72008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ko-KR" altLang="en-US" sz="16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6576" y="4649489"/>
            <a:ext cx="1964397" cy="158782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68824" y="4649489"/>
            <a:ext cx="2091186" cy="1493704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1735" y="4786809"/>
            <a:ext cx="2369455" cy="14505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9.1 </a:t>
            </a:r>
            <a:r>
              <a:rPr lang="ko-KR" altLang="en-US" dirty="0" err="1" smtClean="0"/>
              <a:t>강체에</a:t>
            </a:r>
            <a:r>
              <a:rPr lang="ko-KR" altLang="en-US" dirty="0" smtClean="0"/>
              <a:t> 작용하는 힘과 토크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지레 팔에 따른 토크의 변화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크기가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55 N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 힘이 문에 작용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경우의 토크 계산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(a)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𝐹𝑙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55 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0.80 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=44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(b) 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𝐹𝑙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55 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33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(c) </a:t>
                </a:r>
                <a14:m>
                  <m:oMath xmlns:m="http://schemas.openxmlformats.org/officeDocument/2006/math"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𝐹𝑙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55 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e>
                    </m:d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0 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0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ko-KR" altLang="en-US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0236" y="2996952"/>
            <a:ext cx="2216958" cy="17919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477" y="3212976"/>
            <a:ext cx="2304256" cy="1230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96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9.2 </a:t>
            </a:r>
            <a:r>
              <a:rPr lang="ko-KR" altLang="en-US" dirty="0" smtClean="0"/>
              <a:t>평형 상태에 있는 </a:t>
            </a:r>
            <a:r>
              <a:rPr lang="ko-KR" altLang="en-US" dirty="0" err="1" smtClean="0"/>
              <a:t>강체</a:t>
            </a:r>
            <a:r>
              <a:rPr lang="ko-KR" altLang="en-US" dirty="0" smtClean="0"/>
              <a:t>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3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강체의 평형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선운동은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아무런 변화가 없다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 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</m:oMath>
                </a14:m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로부터 </a:t>
                </a:r>
                <a14:m>
                  <m:oMath xmlns:m="http://schemas.openxmlformats.org/officeDocument/2006/math"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즉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알짜힘이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이다</a:t>
                </a:r>
                <a:r>
                  <a:rPr lang="en-US" altLang="ko-KR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b="1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b="1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회전운동도 아무런 변화가 없다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외부 토크가 회전운동을 변화시키는 원인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강체의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병진가속도가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이고 각 가속도도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인 경우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외력의 합이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이고 외부 토크의 합도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 모든 점들은 평행한 경로상에서 움직인다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결국 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𝒙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=0</m:t>
                        </m:r>
                      </m:e>
                    </m:nary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𝒚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=0</m:t>
                        </m:r>
                      </m:e>
                    </m:nary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𝝉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=0</m:t>
                        </m:r>
                      </m:e>
                    </m:nary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9.2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다이빙 보드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몸무게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530N,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길이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3.9m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다이빙 보드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1.4m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지점 지레받침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보드가 평형 상태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𝒚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𝑾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𝟎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 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𝝉</m:t>
                        </m:r>
                      </m:e>
                    </m:nary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𝟎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sub>
                    </m:sSub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𝑙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𝑾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𝑙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𝑙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𝑊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𝑙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(530 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)(3.90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1.40 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=1480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=950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병진운동과 함께 일어나기도 한다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물체가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평형 상태에 있다면 어떤 임의의 축에 대해서도 평행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외부 토크의 합은 축을 어디에 두는가에 상관없이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3927" y="3551408"/>
            <a:ext cx="1992476" cy="107197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69224" y="2479419"/>
            <a:ext cx="986671" cy="969853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7185" y="4810378"/>
            <a:ext cx="1745960" cy="1267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392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9.2 </a:t>
            </a:r>
            <a:r>
              <a:rPr lang="ko-KR" altLang="en-US" dirty="0" smtClean="0"/>
              <a:t>평형 상태에 있는 </a:t>
            </a:r>
            <a:r>
              <a:rPr lang="ko-KR" altLang="en-US" dirty="0" err="1" smtClean="0"/>
              <a:t>강체</a:t>
            </a:r>
            <a:r>
              <a:rPr lang="ko-KR" altLang="en-US" dirty="0" smtClean="0"/>
              <a:t>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4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9.3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보디 빌딩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=31.0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최대힘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 </a:t>
                </a:r>
                <a:r>
                  <a:rPr lang="en-US" altLang="ko-KR" b="1" dirty="0" smtClean="0">
                    <a:ea typeface="맑은 고딕" panose="020B0503020000020004" pitchFamily="50" charset="-127"/>
                  </a:rPr>
                  <a:t>M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의 크기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:1840N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가장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무거운 아령의 무게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수평 수직 힘의 성분 </a:t>
                </a:r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삼각근이 어깨 관절방향으로 팔을 당긴다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관절은 팔을 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되민다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팔이 평형상태에 있음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 (</a:t>
                </a:r>
                <a:r>
                  <a:rPr lang="ko-KR" altLang="en-US" dirty="0" err="1" smtClean="0">
                    <a:ea typeface="맑은 고딕" panose="020B0503020000020004" pitchFamily="50" charset="-127"/>
                  </a:rPr>
                  <a:t>알짜힘과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알짜토크는 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0 </a:t>
                </a:r>
                <a:r>
                  <a:rPr lang="ko-KR" altLang="en-US" dirty="0" smtClean="0">
                    <a:ea typeface="맑은 고딕" panose="020B0503020000020004" pitchFamily="50" charset="-127"/>
                  </a:rPr>
                  <a:t>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.)</a:t>
                </a: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𝒙</m:t>
                            </m:r>
                          </m:sub>
                        </m:sSub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𝑺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𝒙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𝑴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𝑐𝑜𝑠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13°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𝟎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𝒙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𝑴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𝑐𝑜𝑠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13.0°=1840</m:t>
                    </m:r>
                  </m:oMath>
                </a14:m>
                <a:r>
                  <a:rPr lang="en-US" altLang="ko-KR" i="1" dirty="0" smtClean="0">
                    <a:latin typeface="Cambria Math" panose="02040503050406030204" pitchFamily="18" charset="0"/>
                    <a:ea typeface="맑은 고딕" panose="020B0503020000020004" pitchFamily="50" charset="-127"/>
                  </a:rPr>
                  <a:t>N cos13.0=1790N</a:t>
                </a: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𝑭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𝒚</m:t>
                            </m:r>
                          </m:sub>
                        </m:sSub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𝑺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𝒚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𝑴</m:t>
                    </m:r>
                    <m:r>
                      <a:rPr lang="en-US" altLang="ko-KR" b="1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𝑠𝑖𝑛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13</m:t>
                    </m:r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°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𝒂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𝒅</m:t>
                        </m:r>
                      </m:sub>
                    </m:sSub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𝟎</m:t>
                    </m:r>
                  </m:oMath>
                </a14:m>
                <a:endParaRPr lang="en-US" altLang="ko-KR" b="1" i="1" dirty="0" smtClean="0">
                  <a:latin typeface="Cambria Math" panose="02040503050406030204" pitchFamily="18" charset="0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𝒂</m:t>
                        </m:r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sub>
                    </m:sSub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𝑙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−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𝒅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𝑙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𝑴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𝑙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𝑀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𝑑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𝒂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𝑙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𝑎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𝑴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𝑙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𝑀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𝑙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𝑑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−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31.0 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𝑁</m:t>
                            </m:r>
                          </m:e>
                        </m:d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0.280 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+(1840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_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0.150 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𝑠𝑖𝑛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13.0°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0.620 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=86.1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𝑆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=−297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</m:oMath>
                </a14:m>
                <a:endParaRPr lang="en-US" altLang="ko-KR" dirty="0" smtClean="0"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결과가 음이므로 실제의 방향은 반대이다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.</a:t>
                </a:r>
              </a:p>
            </p:txBody>
          </p:sp>
        </mc:Choice>
        <mc:Fallback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5414" y="2709821"/>
            <a:ext cx="2592288" cy="103232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896" y="1141293"/>
            <a:ext cx="1094234" cy="108160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9896" y="4725144"/>
            <a:ext cx="3600400" cy="1278165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50635" y="4330530"/>
            <a:ext cx="3454992" cy="167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33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9.3 </a:t>
            </a:r>
            <a:r>
              <a:rPr lang="ko-KR" altLang="en-US" smtClean="0"/>
              <a:t>무게 중심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5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강체의 무게중심은  무게에 의한 토크가 계산될 때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강체의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무게가 작용한다고 간주되는 점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물체가 대칭적인 모양을 가지고 물체의 무게가 일정하게 분포될 때 무게중심은 기하학적 중심에 놓인다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무게중심이 그 물체 내에 존재해야만 한다는 것을 의미하지는 않는다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여러 개의 물체들이 존재할 때의 무게 중심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토크를 계산함으로써 구해진다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그림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(a)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경우 알짜 토크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그림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(b)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경우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sub>
                    </m:sSub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가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무게 중심에 위치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</m:nary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𝑐𝑔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두경우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모두 알짜토크는 같아야 한다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𝟏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sSub>
                      <m:sSubPr>
                        <m:ctrlP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𝑾</m:t>
                        </m:r>
                      </m:e>
                      <m:sub>
                        <m:r>
                          <a:rPr lang="en-US" altLang="ko-KR" b="1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𝟐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𝑐𝑔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무게중심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𝑐𝑔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𝟐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⋯</m:t>
                        </m:r>
                      </m:num>
                      <m:den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𝟏</m:t>
                            </m:r>
                          </m:sub>
                        </m:s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𝑾</m:t>
                            </m:r>
                          </m:e>
                          <m:sub>
                            <m:r>
                              <a:rPr lang="en-US" altLang="ko-KR" b="1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𝟐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⋯</m:t>
                        </m:r>
                      </m:den>
                    </m:f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937" y="4009530"/>
            <a:ext cx="2227323" cy="219227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8535" y="3004237"/>
            <a:ext cx="2736147" cy="306134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2395" y="4009530"/>
            <a:ext cx="3154859" cy="202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55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9.3 </a:t>
            </a:r>
            <a:r>
              <a:rPr lang="ko-KR" altLang="en-US" smtClean="0"/>
              <a:t>무게 중심</a:t>
            </a:r>
            <a:endParaRPr lang="ko-KR" altLang="en-US" dirty="0" smtClean="0"/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6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p:sp>
        <p:nvSpPr>
          <p:cNvPr id="6149" name="내용 개체 틀 8"/>
          <p:cNvSpPr>
            <a:spLocks noGrp="1"/>
          </p:cNvSpPr>
          <p:nvPr>
            <p:ph idx="1"/>
          </p:nvPr>
        </p:nvSpPr>
        <p:spPr>
          <a:xfrm>
            <a:off x="636974" y="1118672"/>
            <a:ext cx="8928993" cy="5118640"/>
          </a:xfrm>
        </p:spPr>
        <p:txBody>
          <a:bodyPr/>
          <a:lstStyle/>
          <a:p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불규칙한</a:t>
            </a:r>
            <a:r>
              <a:rPr lang="en-US" altLang="ko-KR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모양과 </a:t>
            </a:r>
            <a:r>
              <a:rPr lang="ko-KR" altLang="en-US" sz="1600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불균일한</a:t>
            </a:r>
            <a:r>
              <a:rPr lang="ko-KR" altLang="en-US" sz="16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무게분포를 가진 물체의 무게 중심   </a:t>
            </a:r>
            <a:endParaRPr lang="en-US" altLang="ko-KR" sz="16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1"/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무게중심에 작용하는 무게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W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축에 대한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지레팔이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0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아닌 경우 순간 무게는 축에 대해 토크를 일으킨다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장력 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작용선이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축을 지나가기  때문에 토크를 만들지 못한다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물체는 회전하고 다음 그림과 같이 물체가 마찰에 의해 정지하고 무게중심은 그림과 같다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경우 무게의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작용선이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축을 </a:t>
            </a:r>
            <a:r>
              <a:rPr lang="ko-KR" altLang="en-US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지나감으로서</a:t>
            </a:r>
            <a:r>
              <a:rPr lang="ko-KR" altLang="en-US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더 이상 알짜 토크가 없게 된다</a:t>
            </a:r>
            <a:r>
              <a:rPr lang="en-US" altLang="ko-KR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340" y="2852936"/>
            <a:ext cx="2801094" cy="3096344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1870" y="2761985"/>
            <a:ext cx="1219200" cy="280035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4116" y="2667797"/>
            <a:ext cx="2728427" cy="346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8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9.4 </a:t>
            </a:r>
            <a:r>
              <a:rPr lang="ko-KR" altLang="en-US" dirty="0" smtClean="0"/>
              <a:t>고정된 축 둘레로 회전운동 물체에 대한 뉴턴의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법칙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7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원형 경로를 따라 운동하는 입자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 외부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접선력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알짜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토크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)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여기서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접선가속도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,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각가속도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--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알짜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외부 토크가 각 가속도에 비례함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비례상수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입자의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관성모멘트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(moment of inertia) </a:t>
                </a:r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r>
                      <a:rPr lang="ko-KR" altLang="en-US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𝜏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회전축을 중심으로 회전하는 물체가 계속 회전을 지속하려는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성질의크기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종이에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수직인 축에 대해 회전하는 얇은 판의 경우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판은  질량이 각각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⋯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인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여러 입자들로 구성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입자는 모형비행기와 같은 방식으로 행동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입자들의 토크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⋯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,</m:t>
                        </m:r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𝑁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𝑁</m:t>
                            </m:r>
                          </m:sub>
                        </m:sSub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𝑁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d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입자는 같은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각가속도를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가진다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</a:t>
                </a:r>
              </a:p>
              <a:p>
                <a:pPr lvl="1"/>
                <a:r>
                  <a:rPr lang="ko-KR" altLang="en-US" dirty="0" smtClean="0">
                    <a:ea typeface="맑은 고딕" panose="020B0503020000020004" pitchFamily="50" charset="-127"/>
                  </a:rPr>
                  <a:t>알짜 외부 토크</a:t>
                </a:r>
                <a:r>
                  <a:rPr lang="en-US" altLang="ko-KR" dirty="0" smtClean="0"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=(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𝛼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,  </m:t>
                        </m:r>
                      </m:e>
                    </m:nary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 관성모멘트 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ko-KR" altLang="en-US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𝜏</m:t>
                            </m:r>
                          </m:e>
                        </m:nary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𝐼</m:t>
                        </m:r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𝛼</m:t>
                        </m:r>
                      </m:e>
                    </m:nary>
                  </m:oMath>
                </a14:m>
                <a:endParaRPr lang="en-US" altLang="ko-KR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2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물체의 회전운동에 대한 관성의 척도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2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내력은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물체내의 어떤 입자가 같은 물체내의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914400" lvl="2" indent="0">
                  <a:buNone/>
                </a:pP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다른입자에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작용하는 힘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marL="457200" lvl="1" indent="0">
                  <a:buNone/>
                </a:pP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1606" y="1268760"/>
            <a:ext cx="1728192" cy="159994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9064" y="3911317"/>
            <a:ext cx="3912019" cy="1620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9093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9.4 </a:t>
            </a:r>
            <a:r>
              <a:rPr lang="ko-KR" altLang="en-US" dirty="0" smtClean="0"/>
              <a:t>고정된 축 둘레로 회전운동 물체에 대한 뉴턴의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법칙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8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9.6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관성 모멘트는 회전축이 어디에 있는가에 따라 다르다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 a )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회전축이 한쪽 끝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입자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은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축상에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놓여있다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관성 모멘트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𝐿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nary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</a:p>
              <a:p>
                <a:pPr lvl="1"/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(b)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회전축이 가운데 있을 경우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관성 모멘트 </a:t>
                </a:r>
                <a:r>
                  <a:rPr lang="en-US" altLang="ko-KR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sz="1600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sSub>
                          <m:sSub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sub>
                        </m:sSub>
                        <m:sSup>
                          <m:sSup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sz="1600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1600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sz="1600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1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sSub>
                          <m:sSub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b>
                        </m:sSub>
                        <m:sSup>
                          <m:sSup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sz="1600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sz="1600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sz="1600" i="1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𝐿</m:t>
                            </m:r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/2)</m:t>
                            </m:r>
                          </m:e>
                          <m:sup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+</m:t>
                        </m:r>
                        <m:r>
                          <a:rPr lang="en-US" altLang="ko-KR" sz="1600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(</m:t>
                            </m:r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𝐿</m:t>
                            </m:r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/2)</m:t>
                            </m:r>
                          </m:e>
                          <m:sup>
                            <m:r>
                              <a:rPr lang="en-US" altLang="ko-KR" sz="1600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f>
                          <m:fPr>
                            <m:ctrlP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sz="1600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</m:e>
                    </m:nary>
                    <m:r>
                      <a:rPr lang="en-US" altLang="ko-KR" sz="1600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𝐿</m:t>
                        </m:r>
                      </m:e>
                      <m:sup>
                        <m:r>
                          <a:rPr lang="en-US" altLang="ko-KR" sz="1600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강체의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전체 질량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모양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축의 위치와 방향에 따라 관성 모멘트는 다르다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0592" y="3429000"/>
            <a:ext cx="2808312" cy="2176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95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9.4 </a:t>
            </a:r>
            <a:r>
              <a:rPr lang="ko-KR" altLang="en-US" dirty="0" smtClean="0"/>
              <a:t>고정된 축 둘레로 회전운동 물체에 대한 뉴턴의 제</a:t>
            </a:r>
            <a:r>
              <a:rPr lang="en-US" altLang="ko-KR" dirty="0" smtClean="0"/>
              <a:t>2</a:t>
            </a:r>
            <a:r>
              <a:rPr lang="ko-KR" altLang="en-US" dirty="0" smtClean="0"/>
              <a:t>법칙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9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힘이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강체에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작용할 때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강체는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두가지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방식으로 운동한다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병진 운동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𝑭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1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𝒂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(</m:t>
                    </m:r>
                    <m:r>
                      <a:rPr lang="ko-KR" altLang="en-US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병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진 가속도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회전운동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: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b="1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𝝉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I</m:t>
                    </m:r>
                    <m:r>
                      <a:rPr lang="el-GR" altLang="ko-KR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 가속도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)</a:t>
                </a: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9.7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나무상자 들어올리기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무게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4420N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나무상자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 케이블의 반지름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0.6m,0.2m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조합된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관성모멘트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=50.0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𝑘𝑔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케이블의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장력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=2150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N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도르래의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각가속도와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나무상자와연결된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케이블의장력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도르래의 회전운동에 의한 운동 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법칙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𝜏</m:t>
                        </m:r>
                      </m:e>
                    </m:nary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𝑙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𝑙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2150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</m:d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0.6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0.2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=50.0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병진운동에의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운동제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2</a:t>
                </a:r>
                <a:r>
                  <a:rPr lang="ko-KR" altLang="en-US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법칙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𝐹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=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𝑦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→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𝑇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4420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𝑁</m:t>
                            </m:r>
                          </m:e>
                        </m:d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=</m:t>
                        </m:r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451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𝑘𝑔</m:t>
                            </m:r>
                          </m:e>
                        </m:d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𝑦</m:t>
                            </m:r>
                          </m:sub>
                        </m:sSub>
                      </m:e>
                    </m:nary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𝑎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𝑦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=0.2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→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4420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𝑁</m:t>
                        </m:r>
                      </m:e>
                    </m:d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451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𝑘𝑔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(0.2)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𝑇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=4960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𝑁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,  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=6.0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𝑟𝑎𝑑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/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𝑠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b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</a:b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5088" y="1437256"/>
            <a:ext cx="3744416" cy="164041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3100" y="3281938"/>
            <a:ext cx="4139565" cy="2861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822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9.5 </a:t>
            </a:r>
            <a:r>
              <a:rPr lang="ko-KR" altLang="en-US" dirty="0" smtClean="0"/>
              <a:t>회전운동에서의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일과 에너지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10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회전에 의한 일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일정한 토크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가 물체를 각 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만큼 회전시키는데 한 일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𝑅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𝑊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𝑅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𝜏𝜃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𝑊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𝐹𝑠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𝐹𝑟</m:t>
                    </m:r>
                    <m:r>
                      <a:rPr lang="ko-KR" altLang="en-US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𝜃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ko-KR" altLang="en-US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𝜏𝜃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일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 정리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회전에 </a:t>
                </a:r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의한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회전하는 물체는  그 구성입자들이 움직이기 때문에 운동에너지 가짐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𝑇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𝑟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𝜔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회전운동에너지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altLang="ko-KR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KE</m:t>
                    </m:r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f>
                          <m:f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1</m:t>
                            </m:r>
                          </m:num>
                          <m:den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den>
                        </m:f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</m:e>
                    </m:nary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(</m:t>
                    </m:r>
                    <m:nary>
                      <m:naryPr>
                        <m:chr m:val="∑"/>
                        <m:subHide m:val="on"/>
                        <m:supHide m:val="on"/>
                        <m:ctrlPr>
                          <a:rPr lang="en-US" altLang="ko-KR" i="1" dirty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naryPr>
                      <m:sub/>
                      <m:sup/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)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p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 </m:t>
                        </m:r>
                      </m:e>
                    </m:nary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관성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모멘트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I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를 가지고 고정된 축에 대해 각속도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로 회전하는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강체의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회전운동에너지 </a:t>
                </a:r>
                <a14:m>
                  <m:oMath xmlns:m="http://schemas.openxmlformats.org/officeDocument/2006/math">
                    <m:r>
                      <a:rPr lang="en-US" altLang="ko-KR" b="0" i="1" dirty="0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𝐾</m:t>
                    </m:r>
                    <m:sSub>
                      <m:sSubPr>
                        <m:ctrlP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dirty="0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𝑅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𝐾𝐸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𝑅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역학적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 보존의 법칙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(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병진 운동과 회전운동 이 동시에 일어날 경우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</a:t>
                </a: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𝐸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𝑚𝑔h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0593" y="4099513"/>
            <a:ext cx="3529669" cy="2210018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3854" y="1340768"/>
            <a:ext cx="2289904" cy="145504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80592" y="4509120"/>
            <a:ext cx="2664296" cy="1561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17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9.5 </a:t>
            </a:r>
            <a:r>
              <a:rPr lang="ko-KR" altLang="en-US" dirty="0" smtClean="0"/>
              <a:t>회전운동에서의</a:t>
            </a:r>
            <a:r>
              <a:rPr lang="en-US" altLang="ko-KR" dirty="0" smtClean="0"/>
              <a:t> </a:t>
            </a:r>
            <a:r>
              <a:rPr lang="ko-KR" altLang="en-US" dirty="0" smtClean="0"/>
              <a:t>일과 에너지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11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9.8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구르는 원통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두께가 얇은 속이 빈 원통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속이 찬 원통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저지력들에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의한 에너지 손실 무시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원통이 바닥에 도달할 때의 최대 병진속력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바닥에서의 역학적 에너지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,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정상에서의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역학적 </a:t>
                </a:r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에너지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𝐹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𝐸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r>
                      <a:rPr lang="en-US" altLang="ko-K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+</m:t>
                    </m:r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1</m:t>
                        </m:r>
                      </m:num>
                      <m:den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ko-KR" altLang="en-US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𝜔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</m:t>
                        </m:r>
                      </m:sup>
                    </m:sSup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𝑚𝑔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h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𝑓</m:t>
                            </m:r>
                          </m:sub>
                        </m:sSub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2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𝑚𝑔</m:t>
                            </m:r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𝑚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+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𝐼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/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𝑟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</m:oMath>
                </a14:m>
                <a:endParaRPr lang="en-US" altLang="ko-KR" b="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속이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빈원통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𝑔h</m:t>
                        </m:r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h</m:t>
                            </m:r>
                          </m:sub>
                        </m:sSub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</a:p>
              <a:p>
                <a:pPr lvl="1"/>
                <a:r>
                  <a:rPr lang="ko-KR" altLang="en-US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속이</a:t>
                </a:r>
                <a:r>
                  <a:rPr lang="en-US" altLang="ko-KR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찬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원통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𝑓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altLang="ko-KR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fPr>
                          <m:num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4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𝑔</m:t>
                            </m:r>
                            <m:sSub>
                              <m:sSubPr>
                                <m:ctrlPr>
                                  <a:rPr lang="en-US" altLang="ko-KR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h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맑은 고딕" panose="020B0503020000020004" pitchFamily="50" charset="-127"/>
                                  </a:rPr>
                                  <m:t>0</m:t>
                                </m:r>
                              </m:sub>
                            </m:sSub>
                          </m:num>
                          <m:den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3</m:t>
                            </m:r>
                          </m:den>
                        </m:f>
                      </m:e>
                    </m:rad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=1.15</m:t>
                    </m:r>
                    <m:rad>
                      <m:radPr>
                        <m:degHide m:val="on"/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radPr>
                      <m:deg/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𝑔</m:t>
                        </m:r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h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0</m:t>
                            </m:r>
                          </m:sub>
                        </m:sSub>
                      </m:e>
                    </m:rad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       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←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𝐼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𝑠</m:t>
                            </m:r>
                          </m:sub>
                        </m:sSub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1072" y="1412776"/>
            <a:ext cx="3705823" cy="2981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63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9.6 </a:t>
            </a:r>
            <a:r>
              <a:rPr lang="ko-KR" altLang="en-US" dirty="0" smtClean="0"/>
              <a:t>각</a:t>
            </a:r>
            <a:r>
              <a:rPr lang="en-US" altLang="ko-KR" dirty="0" smtClean="0"/>
              <a:t> </a:t>
            </a:r>
            <a:r>
              <a:rPr lang="ko-KR" altLang="en-US" dirty="0" smtClean="0"/>
              <a:t>운동량 </a:t>
            </a:r>
          </a:p>
        </p:txBody>
      </p:sp>
      <p:sp>
        <p:nvSpPr>
          <p:cNvPr id="614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xfrm>
            <a:off x="4590296" y="6330950"/>
            <a:ext cx="511175" cy="215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fld id="{228CBE89-0591-414E-B99C-3B8B22AAFE9D}" type="slidenum">
              <a:rPr lang="ko-KR" altLang="en-US" sz="1200" smtClean="0">
                <a:solidFill>
                  <a:srgbClr val="898989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pPr>
                <a:buClrTx/>
                <a:buFontTx/>
                <a:buNone/>
              </a:pPr>
              <a:t>12</a:t>
            </a:fld>
            <a:endParaRPr lang="en-US" altLang="ko-KR" sz="1200" smtClean="0">
              <a:solidFill>
                <a:srgbClr val="898989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4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latinLnBrk="1">
              <a:spcBef>
                <a:spcPct val="20000"/>
              </a:spcBef>
              <a:buClr>
                <a:srgbClr val="CC0066"/>
              </a:buClr>
              <a:buFont typeface="굴림체" panose="020B0609000101010101" pitchFamily="49" charset="-127"/>
              <a:buChar char="▣"/>
              <a:defRPr kumimoji="1" sz="3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1pPr>
            <a:lvl2pPr marL="742950" indent="-285750" latinLnBrk="1">
              <a:spcBef>
                <a:spcPct val="20000"/>
              </a:spcBef>
              <a:buClr>
                <a:srgbClr val="6600CC"/>
              </a:buClr>
              <a:buFont typeface="굴림체" panose="020B0609000101010101" pitchFamily="49" charset="-127"/>
              <a:buChar char="◈"/>
              <a:defRPr kumimoji="1" sz="14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2pPr>
            <a:lvl3pPr marL="1143000" indent="-228600" latinLnBrk="1">
              <a:spcBef>
                <a:spcPct val="20000"/>
              </a:spcBef>
              <a:buChar char="–"/>
              <a:defRPr kumimoji="1" sz="1200">
                <a:solidFill>
                  <a:schemeClr val="tx1"/>
                </a:solidFill>
                <a:latin typeface="중고딕"/>
                <a:ea typeface="중고딕"/>
                <a:cs typeface="중고딕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1400">
                <a:solidFill>
                  <a:schemeClr val="tx1"/>
                </a:solidFill>
                <a:latin typeface="휴먼고딕" panose="02010504000101010101" pitchFamily="2" charset="-127"/>
                <a:ea typeface="휴먼고딕" panose="02010504000101010101" pitchFamily="2" charset="-127"/>
                <a:cs typeface="중고딕"/>
              </a:defRPr>
            </a:lvl9pPr>
          </a:lstStyle>
          <a:p>
            <a:pPr>
              <a:buClrTx/>
              <a:buFontTx/>
              <a:buNone/>
            </a:pPr>
            <a:r>
              <a:rPr lang="ko-KR" altLang="en-US" sz="1400" smtClean="0">
                <a:solidFill>
                  <a:srgbClr val="0033CC"/>
                </a:solidFill>
                <a:latin typeface="Times New Roman" panose="02020603050405020304" pitchFamily="18" charset="0"/>
                <a:ea typeface="굴림" panose="020B0600000101010101" pitchFamily="50" charset="-127"/>
              </a:rPr>
              <a:t>철도전기시스템학과</a:t>
            </a:r>
            <a:endParaRPr lang="ko-KR" altLang="en-US" sz="1400" smtClean="0">
              <a:solidFill>
                <a:srgbClr val="0033CC"/>
              </a:solidFill>
              <a:latin typeface="Arial" panose="020B0604020202020204" pitchFamily="34" charset="0"/>
              <a:ea typeface="굴림" panose="020B0600000101010101" pitchFamily="50" charset="-127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149" name="내용 개체 틀 8"/>
              <p:cNvSpPr>
                <a:spLocks noGrp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</p:spPr>
            <p:txBody>
              <a:bodyPr/>
              <a:lstStyle/>
              <a:p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회전에 의한 각 운동량    </a:t>
                </a:r>
                <a:endParaRPr lang="en-US" altLang="ko-KR" sz="1600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고정축에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대해 회전하는 물체의 각 운동량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은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고정축에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대한 그 물체의 관성 모멘트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l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과 각속도 </a:t>
                </a:r>
                <a14:m>
                  <m:oMath xmlns:m="http://schemas.openxmlformats.org/officeDocument/2006/math">
                    <m:r>
                      <a:rPr lang="ko-KR" altLang="en-US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</m:oMath>
                </a14:m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의 곱이다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.  :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𝐿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𝐼</m:t>
                    </m:r>
                    <m:r>
                      <a:rPr lang="ko-KR" altLang="en-US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𝜔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r>
                  <a:rPr lang="ko-KR" altLang="en-US" sz="1600" dirty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회전에 의한 각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운동량 보존원리</a:t>
                </a:r>
                <a:r>
                  <a:rPr lang="en-US" altLang="ko-KR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600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</a:t>
                </a:r>
                <a:endParaRPr lang="en-US" altLang="ko-KR" sz="1600" dirty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어떤 계의 전체 운동량은 그 계에 작용하는 알짜 평균 외부 토크가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0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이면 일정하게 유지된다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예제 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9.9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타원궤도에 있는 위성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err="1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근지점은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지구로부터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=8.37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,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속력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=8450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원지점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𝑟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i="1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25.1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</m:t>
                        </m:r>
                      </m:sup>
                    </m:sSup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각</a:t>
                </a:r>
                <a:r>
                  <a:rPr lang="en-US" altLang="ko-KR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dirty="0" smtClean="0"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운동량 보존의 법칙에 의해  </a:t>
                </a:r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𝐼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sub>
                    </m:sSub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ko-KR" altLang="en-US" i="1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𝜔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𝑃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𝐴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sSup>
                          <m:sSup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altLang="ko-KR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𝑟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𝑃</m:t>
                                </m:r>
                              </m:sub>
                            </m:sSub>
                          </m:e>
                          <m:sup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  <m:f>
                      <m:f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𝑃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𝑃</m:t>
                            </m:r>
                          </m:sub>
                        </m:sSub>
                      </m:den>
                    </m:f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𝐴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𝑃</m:t>
                            </m:r>
                          </m:sub>
                        </m:sSub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𝑃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𝑟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맑은 고딕" panose="020B0503020000020004" pitchFamily="50" charset="-127"/>
                              </a:rPr>
                              <m:t>𝐴</m:t>
                            </m:r>
                          </m:sub>
                        </m:sSub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(8.37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6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)(8450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/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)</m:t>
                        </m:r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25.1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6</m:t>
                            </m:r>
                          </m:sup>
                        </m:s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 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𝑚</m:t>
                        </m:r>
                      </m:den>
                    </m:f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=2820 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𝑚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/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  <a:ea typeface="맑은 고딕" panose="020B0503020000020004" pitchFamily="50" charset="-127"/>
                      </a:rPr>
                      <m:t>𝑠</m:t>
                    </m:r>
                  </m:oMath>
                </a14:m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  <a:p>
                <a:pPr lvl="1"/>
                <a:endParaRPr lang="en-US" altLang="ko-KR" dirty="0" smtClean="0">
                  <a:latin typeface="맑은 고딕" panose="020B0503020000020004" pitchFamily="50" charset="-127"/>
                  <a:ea typeface="맑은 고딕" panose="020B0503020000020004" pitchFamily="50" charset="-127"/>
                </a:endParaRPr>
              </a:p>
            </p:txBody>
          </p:sp>
        </mc:Choice>
        <mc:Fallback xmlns="">
          <p:sp>
            <p:nvSpPr>
              <p:cNvPr id="6149" name="내용 개체 틀 8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36974" y="1118672"/>
                <a:ext cx="8928993" cy="5118640"/>
              </a:xfrm>
              <a:blipFill rotWithShape="0">
                <a:blip r:embed="rId2"/>
                <a:stretch>
                  <a:fillRect l="-137" t="-35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5048" y="3212976"/>
            <a:ext cx="3208838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729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1장강의자료 [호환 모드]" id="{91FA5B1C-D113-482D-96A6-DF7BFCD0231A}" vid="{DD103163-8021-4EF6-B1C4-4AC3D2552F39}"/>
    </a:ext>
  </a:ext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35479</TotalTime>
  <Words>2506</Words>
  <Application>Microsoft Office PowerPoint</Application>
  <PresentationFormat>A4 용지(210x297mm)</PresentationFormat>
  <Paragraphs>164</Paragraphs>
  <Slides>12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2" baseType="lpstr">
      <vt:lpstr>굴림</vt:lpstr>
      <vt:lpstr>굴림체</vt:lpstr>
      <vt:lpstr>맑은 고딕</vt:lpstr>
      <vt:lpstr>중고딕</vt:lpstr>
      <vt:lpstr>휴먼고딕</vt:lpstr>
      <vt:lpstr>Arial</vt:lpstr>
      <vt:lpstr>Cambria Math</vt:lpstr>
      <vt:lpstr>Times New Roman</vt:lpstr>
      <vt:lpstr>기본 디자인</vt:lpstr>
      <vt:lpstr>비트맵 이미지</vt:lpstr>
      <vt:lpstr>9.1 강체에 작용하는 힘과 토크</vt:lpstr>
      <vt:lpstr>9.1 강체에 작용하는 힘과 토크</vt:lpstr>
      <vt:lpstr>9.2 평형 상태에 있는 강체 </vt:lpstr>
      <vt:lpstr>9.2 평형 상태에 있는 강체 </vt:lpstr>
      <vt:lpstr>9.3 무게 중심</vt:lpstr>
      <vt:lpstr>9.3 무게 중심</vt:lpstr>
      <vt:lpstr>9.4 고정된 축 둘레로 회전운동 물체에 대한 뉴턴의 제2법칙</vt:lpstr>
      <vt:lpstr>9.4 고정된 축 둘레로 회전운동 물체에 대한 뉴턴의 제2법칙</vt:lpstr>
      <vt:lpstr>9.4 고정된 축 둘레로 회전운동 물체에 대한 뉴턴의 제2법칙</vt:lpstr>
      <vt:lpstr>9.5 회전운동에서의 일과 에너지 </vt:lpstr>
      <vt:lpstr>9.5 회전운동에서의 일과 에너지 </vt:lpstr>
      <vt:lpstr>9.6 각 운동량 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seong</dc:creator>
  <cp:lastModifiedBy>user</cp:lastModifiedBy>
  <cp:revision>1198</cp:revision>
  <cp:lastPrinted>2001-01-04T08:41:07Z</cp:lastPrinted>
  <dcterms:created xsi:type="dcterms:W3CDTF">1998-07-27T04:31:16Z</dcterms:created>
  <dcterms:modified xsi:type="dcterms:W3CDTF">2021-06-01T05:20:21Z</dcterms:modified>
</cp:coreProperties>
</file>