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64" r:id="rId2"/>
    <p:sldId id="526" r:id="rId3"/>
    <p:sldId id="527" r:id="rId4"/>
    <p:sldId id="528" r:id="rId5"/>
    <p:sldId id="529" r:id="rId6"/>
    <p:sldId id="530" r:id="rId7"/>
    <p:sldId id="531" r:id="rId8"/>
    <p:sldId id="532" r:id="rId9"/>
    <p:sldId id="533" r:id="rId10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64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331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53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24663" y="115888"/>
            <a:ext cx="25923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10. </a:t>
            </a:r>
            <a:r>
              <a:rPr lang="ko-KR" altLang="en-US" dirty="0" smtClean="0"/>
              <a:t>단조화</a:t>
            </a:r>
            <a:r>
              <a:rPr lang="en-US" altLang="ko-KR" dirty="0" smtClean="0"/>
              <a:t> </a:t>
            </a:r>
            <a:r>
              <a:rPr lang="ko-KR" altLang="en-US" dirty="0" smtClean="0"/>
              <a:t>운동과 탄성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77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4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10.1 </a:t>
            </a:r>
            <a:r>
              <a:rPr lang="ko-KR" altLang="en-US" dirty="0" smtClean="0"/>
              <a:t>이상적인 용수철과 단조화 운동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이상적인 용수철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변위가 비교적 작은 경우 용수철을 늘이거나 수축시키는 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외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부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 변위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 비례한다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외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부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용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수철상수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K: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용수철의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경직도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(stiffness)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라고도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후크의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법칙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이상적인 용수철의 복원력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용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수철 상수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음의 부호는 복원력이 항상 용수철의 변위에 반대되는 방향을 의미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단조화 운동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물체나 용수철에 마찰력이 없으면 왕복운동을 계속한다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진폭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평형으로부터 최대변위</a:t>
                </a:r>
                <a:endParaRPr lang="en-US" altLang="ko-KR" dirty="0">
                  <a:ea typeface="맑은 고딕" panose="020B0503020000020004" pitchFamily="50" charset="-127"/>
                </a:endParaRPr>
              </a:p>
              <a:p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5295" y="1700808"/>
            <a:ext cx="1900955" cy="217406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0359" y="4178499"/>
            <a:ext cx="3168352" cy="203435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2219" y="3874869"/>
            <a:ext cx="2160240" cy="23088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10.2 </a:t>
            </a:r>
            <a:r>
              <a:rPr lang="ko-KR" altLang="en-US" dirty="0" smtClean="0"/>
              <a:t>단조화 운동과 기준원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단조화 운동을 변위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가속도의 형태로 표현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회전하는 턴테이블과 작은 공으로 구성된 형태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공은 기준원이라고 하는 경로를 따라 등속 원운동을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변위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공은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에서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축을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따라 출발하고 시간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t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동안에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ko-KR" altLang="en-US" dirty="0" smtClean="0">
                    <a:ea typeface="맑은 고딕" panose="020B0503020000020004" pitchFamily="50" charset="-127"/>
                  </a:rPr>
                  <a:t>    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만큼 움직인다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일정한 각속도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로 움직인다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𝐴𝑐𝑜𝑠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𝐴𝑐𝑜𝑠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공이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기준원에 대해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1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회전 또는 순환할 때 공의그림자는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ko-KR" altLang="en-US" dirty="0" smtClean="0">
                    <a:ea typeface="맑은 고딕" panose="020B0503020000020004" pitchFamily="50" charset="-127"/>
                  </a:rPr>
                  <a:t>     왕복운동을 한다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단조화 운동을 하는 어떤 물체가 하나의 순환과정을 완전하게 하는데 걸리는 시간이 주기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T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이다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ea typeface="맑은 고딕" panose="020B0503020000020004" pitchFamily="50" charset="-127"/>
                  </a:rPr>
                  <a:t>T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값은 공의 각속도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에 의존한다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공의 각변위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시간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한순환에 대해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𝑟𝑎𝑑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→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𝑟𝑎𝑑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진동수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초당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왕복운동의 횟수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den>
                    </m:f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초당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1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번의 왕복을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1Hz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라 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𝜋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0574" y="1110433"/>
            <a:ext cx="2088232" cy="218148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9383" y="2209413"/>
            <a:ext cx="1516584" cy="63608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73080" y="3789040"/>
            <a:ext cx="1780767" cy="234329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0975" y="3936236"/>
            <a:ext cx="1815275" cy="173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72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10.2 </a:t>
            </a:r>
            <a:r>
              <a:rPr lang="ko-KR" altLang="en-US" dirty="0" smtClean="0"/>
              <a:t>단조화 운동과 기준원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기준원 상의공의 접선속도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𝑻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부터 시작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그림자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 </a:t>
                </a:r>
                <a14:m>
                  <m:oMath xmlns:m="http://schemas.openxmlformats.org/officeDocument/2006/math"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𝒗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𝑻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성분벡터임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𝑠𝑖𝑛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접선속력과 각속도의 관계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부터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>
                    <a:ea typeface="맑은 고딕" panose="020B0503020000020004" pitchFamily="50" charset="-127"/>
                  </a:rPr>
                  <a:t>속</a:t>
                </a:r>
                <a14:m>
                  <m:oMath xmlns:m="http://schemas.openxmlformats.org/officeDocument/2006/math">
                    <m:r>
                      <a:rPr lang="ko-KR" altLang="en-US" b="0" i="1" dirty="0" err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도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𝑠𝑖𝑛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𝑠𝑖𝑛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최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대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10.2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스피커 진동판의 최대속력 변위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운동의 진동수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=1.0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𝑘𝐻𝑧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진폭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=0.2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𝑚𝑚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진동판의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최대속력과 그때의 위치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최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대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−3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1.0×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𝐻𝑧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=1.3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진동판의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속력은 진동판이 그 운동의 두 끝인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,</a:t>
                </a:r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에서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순</a:t>
                </a:r>
                <a14:m>
                  <m:oMath xmlns:m="http://schemas.openxmlformats.org/officeDocument/2006/math">
                    <m:r>
                      <a:rPr lang="ko-KR" altLang="en-US" b="0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간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적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으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정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지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때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0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두 지점의 중간지점인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에서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최대 가 된다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918" y="1196753"/>
            <a:ext cx="1941873" cy="267818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0726" y="4079207"/>
            <a:ext cx="2484065" cy="1954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2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10.2 </a:t>
            </a:r>
            <a:r>
              <a:rPr lang="ko-KR" altLang="en-US" dirty="0" smtClean="0"/>
              <a:t>단조화 운동과 기준원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가속도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단조화 운동에서 속도는 일정하지 않다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기준원상의 공은 일정한 원운동을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원의 중심을 향하는 구심가속도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𝒄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가진다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그림자의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가속도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𝑐𝑜𝑠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구심가속도와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각속도와의 관계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부터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가</a:t>
                </a:r>
                <a:r>
                  <a:rPr lang="ko-KR" altLang="en-US" dirty="0" err="1">
                    <a:ea typeface="맑은 고딕" panose="020B0503020000020004" pitchFamily="50" charset="-127"/>
                  </a:rPr>
                  <a:t>속</a:t>
                </a:r>
                <a14:m>
                  <m:oMath xmlns:m="http://schemas.openxmlformats.org/officeDocument/2006/math">
                    <m:r>
                      <a:rPr lang="ko-KR" altLang="en-US" b="0" i="1" dirty="0" err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도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𝑐𝑜𝑠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𝑐𝑜𝑠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최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대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10.3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스피커 진동판의 최대가속도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운동의 진동수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=1.0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𝑘𝐻𝑧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진폭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=0.2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𝑚𝑚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진동판의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최대가속도와 그때의 위치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최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대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𝜋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−3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[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</m:e>
                        </m:d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1.0×</m:t>
                            </m:r>
                            <m:sSup>
                              <m:sSup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𝐻𝑧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]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=7.9×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가속도의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크기가 최대인 곳은 힘의 크기가 최대인 곳이며 이 곳은 변위의 제곱이 가장 큰 곳 이다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,</a:t>
                </a:r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진동의 진동수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용수철의 질량 무시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물체에 작용하는 힘은 용수철에 의한 것 이라 가정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𝑘𝑥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  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𝑘𝑥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𝑚𝑎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𝐴𝑐𝑜𝑠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𝑐𝑜𝑠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𝐴𝑐𝑜𝑠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den>
                        </m:f>
                      </m:e>
                    </m:rad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ko-KR" altLang="en-US" dirty="0" smtClean="0">
                    <a:ea typeface="맑은 고딕" panose="020B0503020000020004" pitchFamily="50" charset="-127"/>
                  </a:rPr>
                  <a:t>    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>
                <a:blip r:embed="rId2"/>
                <a:stretch>
                  <a:fillRect l="-137" t="-358" b="-83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9304" y="1207277"/>
            <a:ext cx="1800200" cy="2461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6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10.3 </a:t>
            </a:r>
            <a:r>
              <a:rPr lang="ko-KR" altLang="en-US" dirty="0" smtClean="0"/>
              <a:t>에너지와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단조화 운동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980728"/>
                <a:ext cx="8928993" cy="5256584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탄성위치에너지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용수철이 늘어나거나 수축될 때 가지는 에너지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 관계되는 용수철 힘의 의존성은 선형적이다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용수철의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평균힘의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크기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</m:ac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평균용수철이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한 일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탄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성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acc>
                          <m:accPr>
                            <m:chr m:val="̅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acc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</m:acc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𝑐𝑜𝑠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</m:d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탄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성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𝑃𝐸</m:t>
                        </m:r>
                      </m:e>
                      <m:sub>
                        <m:r>
                          <a:rPr lang="ko-KR" alt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탄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성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총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역학적에너지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𝑚𝑔h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10.5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수평용수철에 매달린 물체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마찰이 없는 수평테이블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 m=0.200kg,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용수철 상수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=545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=4.5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𝑐𝑚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나중 변위가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각각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=2.25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𝑐𝑚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𝑐𝑚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일 때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나중 병진속력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?</a:t>
                </a: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역학적에너지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보존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나중과 처음높이는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같다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물체는 회전하지 않는다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den>
                        </m:f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𝑓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rad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0.545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0.200</m:t>
                            </m:r>
                          </m:den>
                        </m:f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[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0.045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</m:d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(0.0225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)]=2.03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980728"/>
                <a:ext cx="8928993" cy="5256584"/>
              </a:xfrm>
              <a:blipFill rotWithShape="0">
                <a:blip r:embed="rId2"/>
                <a:stretch>
                  <a:fillRect l="-137" t="-348" b="-139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8449" y="1129240"/>
            <a:ext cx="2157802" cy="205642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5806" y="3228268"/>
            <a:ext cx="1990444" cy="94012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2473" y="4588149"/>
            <a:ext cx="2833494" cy="161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07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10.3 </a:t>
            </a:r>
            <a:r>
              <a:rPr lang="ko-KR" altLang="en-US" dirty="0" smtClean="0"/>
              <a:t>에너지와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단조화 운동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24744"/>
                <a:ext cx="8928993" cy="5112568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10.6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수직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용수철에 매달린 물체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마찰이 없는 수평테이블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 m=0.200kg,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용수철 상수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=28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공기의 저항이 없는 경우 용수철에 의해 순간적으로 정지하기 전까지 공이 얼마나 내려가나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?</a:t>
                </a: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역학적에너지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보존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나중과 처음의 병진속력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0.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물체는 회전하지 않는다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𝑚𝑔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</m:t>
                        </m:r>
                      </m:den>
                    </m:f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2(0.2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)(9.8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28 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=0.14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24744"/>
                <a:ext cx="8928993" cy="5112568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6936" y="3140968"/>
            <a:ext cx="2664296" cy="252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72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10.4 </a:t>
            </a:r>
            <a:r>
              <a:rPr lang="ko-KR" altLang="en-US" dirty="0" err="1" smtClean="0"/>
              <a:t>진자</a:t>
            </a:r>
            <a:endParaRPr lang="ko-KR" altLang="en-US" dirty="0" smtClean="0"/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7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24744"/>
                <a:ext cx="8928993" cy="5112568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단진자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(Simple pendulum)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길이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L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이고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질량을 무시할 수 있는 줄에 매달려 있는 질량 </a:t>
                </a:r>
                <a:r>
                  <a:rPr lang="en-US" altLang="ko-KR" dirty="0">
                    <a:ea typeface="맑은 고딕" panose="020B0503020000020004" pitchFamily="50" charset="-127"/>
                  </a:rPr>
                  <a:t>m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입자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점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P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축에 대한 왕복 운동은 중력 때문에 일어난다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중력은 토크를 만들어 낸다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𝜏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mg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𝑙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음의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부호는 토크가 복원토크이기 때문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즉 각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를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줄이도록 작용한다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지레팔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𝑙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은 각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가 작을 때 원형 경로의 호의 길이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s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와 같다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𝐿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중력에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의해 만들어지는 토크 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𝜏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≈−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𝑚𝑔𝐿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′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𝑚𝑔𝐿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𝐼</m:t>
                            </m:r>
                          </m:den>
                        </m:f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(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작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각에서만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),  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질량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m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인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입자의 관성모멘트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𝐿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den>
                        </m:f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작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은각에서만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길이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L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과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중력가속도에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g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만이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단진자의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진동수를 결정한다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10.7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정확한 시간간격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주기가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1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초인 단조화 운동을 하기 위한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단진자의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길이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rad>
                      <m:radPr>
                        <m:deg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den>
                        </m:f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rad>
                      <m:radPr>
                        <m:deg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den>
                        </m:f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 </m:t>
                        </m:r>
                      </m:e>
                    </m:rad>
                  </m:oMath>
                </a14:m>
                <a:endParaRPr lang="en-US" altLang="ko-KR" dirty="0" smtClean="0"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𝐿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𝑇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𝑔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4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𝜋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1.00 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(9.8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)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4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𝜋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=0.248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endParaRPr lang="en-US" altLang="ko-KR" b="0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24744"/>
                <a:ext cx="8928993" cy="5112568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6463" y="2348880"/>
            <a:ext cx="2113980" cy="342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85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10.5 </a:t>
            </a:r>
            <a:r>
              <a:rPr lang="ko-KR" altLang="en-US" dirty="0" smtClean="0"/>
              <a:t>감쇠</a:t>
            </a:r>
            <a:r>
              <a:rPr lang="en-US" altLang="ko-KR" dirty="0" smtClean="0"/>
              <a:t> </a:t>
            </a:r>
            <a:r>
              <a:rPr lang="ko-KR" altLang="en-US" dirty="0" smtClean="0"/>
              <a:t>조화 운동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8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24744"/>
                <a:ext cx="8928993" cy="5112568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감쇠 조화운동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(damped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harmonic motion)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실제로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마찰이나 어떤 다른 에너지손실의 원인의 존재로 인해 진동의 폭은 시간이 지남에 따라 감소한다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이와 같은 진동을 말한다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감쇄의 몇가지 형태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자동차의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버팀장치의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예에 적용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시간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에서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차체를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만큼 위로 들어올린 다음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놓았을때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차체의 수직위치변화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곡선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1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빨간색부분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비감쇠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단조화 운동곡선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나머지 곡선 감쇠 조화운동 곡선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곡선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4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경우 바로 평형위치로 돌아가는 것을 나타내고 있다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완전하게 진동을 제거하는 감쇠의 가장 작은 정도를 임계 감쇠라 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곡선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5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경우 자동차가 평형위지로 돌아가는데 가장 오랜 시간이 걸린다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감쇠가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임계값을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초과할 때 그 운동은 과도 감쇠라 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24744"/>
                <a:ext cx="8928993" cy="5112568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6980" y="2564904"/>
            <a:ext cx="1748954" cy="348428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6576" y="4331799"/>
            <a:ext cx="6270188" cy="1411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55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10.6 </a:t>
            </a:r>
            <a:r>
              <a:rPr lang="ko-KR" altLang="en-US" dirty="0" smtClean="0"/>
              <a:t>강제 조화운동과 공명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9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24744"/>
                <a:ext cx="8928993" cy="5112568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강제조화운동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(driven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harmonic motion)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단조화 운동이 되도록 하기 위해 어떤 요인이 처음에 용수철을 줄이거나 늘이는 힘을 작용해야 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이 힘은 단순히 처음순간만 아니라 항상 작용 한다고 가정한다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이러한 운동은 부가적인 힘의 대부분이 물체의 행동을 강제하거나 조절할 수 있기 때문에 강제조화 운동이라 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이러한 부가적인 힘을 강제력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(driving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force)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라 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강제력이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용수철계와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같은 진동수를 갖고 있으며 항상 물체의 속도의 방향을 가리킨다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용수철계의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진동수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=(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𝜋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</m:rad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 :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고유진동수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강제력과 속도가 항상 같은 진동수를 가지기 때문에 항상 물체에 양의 일을 하고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그계의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총 역학적 에너지는 증가한다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결과적으로 진동의 진폭이 더 커지게 되고 만약 강제력이 의해 더해진 에너지를 줄이는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감쇠력이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없다면 끊임없이 증가할 것이다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이를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공명이라한다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.(resonance)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 </a:t>
                </a:r>
                <a:r>
                  <a:rPr lang="en-US" altLang="ko-KR" smtClean="0">
                    <a:ea typeface="맑은 고딕" panose="020B0503020000020004" pitchFamily="50" charset="-127"/>
                  </a:rPr>
                  <a:t> 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24744"/>
                <a:ext cx="8928993" cy="5112568"/>
              </a:xfrm>
              <a:blipFill rotWithShape="0">
                <a:blip r:embed="rId2"/>
                <a:stretch>
                  <a:fillRect l="-137" t="-358" r="-6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8497" y="4005064"/>
            <a:ext cx="2632522" cy="1386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34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37033</TotalTime>
  <Words>1996</Words>
  <Application>Microsoft Office PowerPoint</Application>
  <PresentationFormat>A4 용지(210x297mm)</PresentationFormat>
  <Paragraphs>141</Paragraphs>
  <Slides>9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9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10.1 이상적인 용수철과 단조화 운동 </vt:lpstr>
      <vt:lpstr>10.2 단조화 운동과 기준원 </vt:lpstr>
      <vt:lpstr>10.2 단조화 운동과 기준원 </vt:lpstr>
      <vt:lpstr>10.2 단조화 운동과 기준원 </vt:lpstr>
      <vt:lpstr>10.3 에너지와 단조화 운동 </vt:lpstr>
      <vt:lpstr>10.3 에너지와 단조화 운동 </vt:lpstr>
      <vt:lpstr>10.4 진자</vt:lpstr>
      <vt:lpstr>10.5 감쇠 조화 운동 </vt:lpstr>
      <vt:lpstr>10.6 강제 조화운동과 공명 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user</cp:lastModifiedBy>
  <cp:revision>1245</cp:revision>
  <cp:lastPrinted>2001-01-04T08:41:07Z</cp:lastPrinted>
  <dcterms:created xsi:type="dcterms:W3CDTF">1998-07-27T04:31:16Z</dcterms:created>
  <dcterms:modified xsi:type="dcterms:W3CDTF">2021-09-14T07:07:21Z</dcterms:modified>
</cp:coreProperties>
</file>