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17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172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259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956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312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1815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339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0485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2686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9421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0741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B5514-1A0A-4A29-A1D5-22D9E6DD57D9}" type="datetimeFigureOut">
              <a:rPr lang="ko-KR" altLang="en-US" smtClean="0"/>
              <a:t>2021-04-13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957D5-9F5D-4FCB-9E77-34AF6FFA3F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4845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489253" y="1609345"/>
            <a:ext cx="7213496" cy="349916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altLang="ko-KR" sz="3155" dirty="0"/>
              <a:t/>
            </a:r>
            <a:br>
              <a:rPr lang="en-US" altLang="ko-KR" sz="3155" dirty="0"/>
            </a:br>
            <a:r>
              <a:rPr lang="ko-KR" altLang="en-US" sz="3155" dirty="0"/>
              <a:t>학생 매뉴얼</a:t>
            </a:r>
            <a:r>
              <a:rPr lang="en-US" altLang="ko-KR" sz="3155" dirty="0"/>
              <a:t/>
            </a:r>
            <a:br>
              <a:rPr lang="en-US" altLang="ko-KR" sz="3155" dirty="0"/>
            </a:br>
            <a:r>
              <a:rPr lang="en-US" altLang="ko-KR" sz="3155" dirty="0"/>
              <a:t/>
            </a:r>
            <a:br>
              <a:rPr lang="en-US" altLang="ko-KR" sz="3155" dirty="0"/>
            </a:br>
            <a:r>
              <a:rPr lang="en-US" altLang="ko-KR" sz="3155" dirty="0"/>
              <a:t>※ </a:t>
            </a:r>
            <a:r>
              <a:rPr lang="ko-KR" altLang="en-US" sz="3155" dirty="0"/>
              <a:t>대학정보시스템 </a:t>
            </a:r>
            <a:r>
              <a:rPr lang="ko-KR" altLang="en-US" sz="3155" dirty="0"/>
              <a:t>화면</a:t>
            </a:r>
            <a:r>
              <a:rPr lang="en-US" altLang="ko-KR" sz="3155" dirty="0"/>
              <a:t/>
            </a:r>
            <a:br>
              <a:rPr lang="en-US" altLang="ko-KR" sz="3155" dirty="0"/>
            </a:br>
            <a:r>
              <a:rPr lang="en-US" altLang="ko-KR" sz="3155" dirty="0"/>
              <a:t>(</a:t>
            </a:r>
            <a:r>
              <a:rPr lang="ko-KR" altLang="en-US" sz="3155" dirty="0"/>
              <a:t>학사관리</a:t>
            </a:r>
            <a:r>
              <a:rPr lang="en-US" altLang="ko-KR" sz="3155" dirty="0"/>
              <a:t>-</a:t>
            </a:r>
            <a:r>
              <a:rPr lang="ko-KR" altLang="en-US" sz="3155" dirty="0"/>
              <a:t>교과</a:t>
            </a:r>
            <a:r>
              <a:rPr lang="en-US" altLang="ko-KR" sz="3155" dirty="0"/>
              <a:t>/</a:t>
            </a:r>
            <a:r>
              <a:rPr lang="ko-KR" altLang="en-US" sz="3155" dirty="0"/>
              <a:t>수업</a:t>
            </a:r>
            <a:r>
              <a:rPr lang="en-US" altLang="ko-KR" sz="3155" dirty="0"/>
              <a:t>-</a:t>
            </a:r>
            <a:r>
              <a:rPr lang="ko-KR" altLang="en-US" sz="3155" dirty="0"/>
              <a:t>전공능력성취도평가</a:t>
            </a:r>
            <a:r>
              <a:rPr lang="en-US" altLang="ko-KR" sz="3155" dirty="0"/>
              <a:t>)</a:t>
            </a:r>
            <a:endParaRPr lang="ko-KR" altLang="en-US" sz="3155" dirty="0"/>
          </a:p>
        </p:txBody>
      </p:sp>
    </p:spTree>
    <p:extLst>
      <p:ext uri="{BB962C8B-B14F-4D97-AF65-F5344CB8AC3E}">
        <p14:creationId xmlns:p14="http://schemas.microsoft.com/office/powerpoint/2010/main" val="3146277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662" y="1443428"/>
            <a:ext cx="9605094" cy="5366106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10000302" y="342620"/>
            <a:ext cx="693301" cy="3332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4" name="object 4"/>
          <p:cNvSpPr/>
          <p:nvPr/>
        </p:nvSpPr>
        <p:spPr>
          <a:xfrm>
            <a:off x="1334028" y="905591"/>
            <a:ext cx="7684095" cy="5038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5" name="object 5"/>
          <p:cNvSpPr/>
          <p:nvPr/>
        </p:nvSpPr>
        <p:spPr>
          <a:xfrm>
            <a:off x="1334028" y="905591"/>
            <a:ext cx="7684319" cy="503853"/>
          </a:xfrm>
          <a:custGeom>
            <a:avLst/>
            <a:gdLst/>
            <a:ahLst/>
            <a:cxnLst/>
            <a:rect l="l" t="t" r="r" b="b"/>
            <a:pathLst>
              <a:path w="8716010" h="571500">
                <a:moveTo>
                  <a:pt x="0" y="285750"/>
                </a:moveTo>
                <a:lnTo>
                  <a:pt x="3740" y="239388"/>
                </a:lnTo>
                <a:lnTo>
                  <a:pt x="14568" y="195413"/>
                </a:lnTo>
                <a:lnTo>
                  <a:pt x="31895" y="154411"/>
                </a:lnTo>
                <a:lnTo>
                  <a:pt x="55134" y="116970"/>
                </a:lnTo>
                <a:lnTo>
                  <a:pt x="83696" y="83677"/>
                </a:lnTo>
                <a:lnTo>
                  <a:pt x="116991" y="55120"/>
                </a:lnTo>
                <a:lnTo>
                  <a:pt x="154433" y="31886"/>
                </a:lnTo>
                <a:lnTo>
                  <a:pt x="195432" y="14563"/>
                </a:lnTo>
                <a:lnTo>
                  <a:pt x="239401" y="3738"/>
                </a:lnTo>
                <a:lnTo>
                  <a:pt x="285750" y="0"/>
                </a:lnTo>
                <a:lnTo>
                  <a:pt x="8430006" y="0"/>
                </a:lnTo>
                <a:lnTo>
                  <a:pt x="8476367" y="3738"/>
                </a:lnTo>
                <a:lnTo>
                  <a:pt x="8520342" y="14563"/>
                </a:lnTo>
                <a:lnTo>
                  <a:pt x="8561344" y="31886"/>
                </a:lnTo>
                <a:lnTo>
                  <a:pt x="8598785" y="55120"/>
                </a:lnTo>
                <a:lnTo>
                  <a:pt x="8632078" y="83677"/>
                </a:lnTo>
                <a:lnTo>
                  <a:pt x="8660635" y="116970"/>
                </a:lnTo>
                <a:lnTo>
                  <a:pt x="8683869" y="154411"/>
                </a:lnTo>
                <a:lnTo>
                  <a:pt x="8701192" y="195413"/>
                </a:lnTo>
                <a:lnTo>
                  <a:pt x="8712017" y="239388"/>
                </a:lnTo>
                <a:lnTo>
                  <a:pt x="8715756" y="285750"/>
                </a:lnTo>
                <a:lnTo>
                  <a:pt x="8712017" y="332111"/>
                </a:lnTo>
                <a:lnTo>
                  <a:pt x="8701192" y="376086"/>
                </a:lnTo>
                <a:lnTo>
                  <a:pt x="8683869" y="417088"/>
                </a:lnTo>
                <a:lnTo>
                  <a:pt x="8660635" y="454529"/>
                </a:lnTo>
                <a:lnTo>
                  <a:pt x="8632078" y="487822"/>
                </a:lnTo>
                <a:lnTo>
                  <a:pt x="8598785" y="516379"/>
                </a:lnTo>
                <a:lnTo>
                  <a:pt x="8561344" y="539613"/>
                </a:lnTo>
                <a:lnTo>
                  <a:pt x="8520342" y="556936"/>
                </a:lnTo>
                <a:lnTo>
                  <a:pt x="8476367" y="567761"/>
                </a:lnTo>
                <a:lnTo>
                  <a:pt x="8430006" y="571500"/>
                </a:lnTo>
                <a:lnTo>
                  <a:pt x="285750" y="571500"/>
                </a:lnTo>
                <a:lnTo>
                  <a:pt x="239401" y="567761"/>
                </a:lnTo>
                <a:lnTo>
                  <a:pt x="195432" y="556936"/>
                </a:lnTo>
                <a:lnTo>
                  <a:pt x="154433" y="539613"/>
                </a:lnTo>
                <a:lnTo>
                  <a:pt x="116991" y="516379"/>
                </a:lnTo>
                <a:lnTo>
                  <a:pt x="83696" y="487822"/>
                </a:lnTo>
                <a:lnTo>
                  <a:pt x="55134" y="454529"/>
                </a:lnTo>
                <a:lnTo>
                  <a:pt x="31895" y="417088"/>
                </a:lnTo>
                <a:lnTo>
                  <a:pt x="14568" y="376086"/>
                </a:lnTo>
                <a:lnTo>
                  <a:pt x="3740" y="332111"/>
                </a:lnTo>
                <a:lnTo>
                  <a:pt x="0" y="285750"/>
                </a:lnTo>
                <a:close/>
              </a:path>
            </a:pathLst>
          </a:custGeom>
          <a:ln w="6096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9" name="object 9"/>
          <p:cNvSpPr/>
          <p:nvPr/>
        </p:nvSpPr>
        <p:spPr>
          <a:xfrm>
            <a:off x="1331342" y="897529"/>
            <a:ext cx="510571" cy="5146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994636" y="458584"/>
            <a:ext cx="4616532" cy="1365523"/>
          </a:xfrm>
          <a:prstGeom prst="rect">
            <a:avLst/>
          </a:prstGeom>
        </p:spPr>
        <p:txBody>
          <a:bodyPr vert="horz" wrap="square" lIns="0" tIns="11197" rIns="0" bIns="0" rtlCol="0" anchor="ctr">
            <a:spAutoFit/>
          </a:bodyPr>
          <a:lstStyle/>
          <a:p>
            <a:pPr marL="11196">
              <a:lnSpc>
                <a:spcPct val="100000"/>
              </a:lnSpc>
              <a:spcBef>
                <a:spcPts val="88"/>
              </a:spcBef>
            </a:pPr>
            <a:r>
              <a:rPr lang="ko-KR" altLang="en-US" b="0" dirty="0" err="1" smtClean="0">
                <a:solidFill>
                  <a:srgbClr val="000103"/>
                </a:solidFill>
                <a:latin typeface="Gulim"/>
                <a:cs typeface="Gulim"/>
              </a:rPr>
              <a:t>전공능력</a:t>
            </a:r>
            <a:r>
              <a:rPr lang="ko-KR" altLang="en-US" b="0" dirty="0" smtClean="0">
                <a:solidFill>
                  <a:srgbClr val="000103"/>
                </a:solidFill>
                <a:latin typeface="Gulim"/>
                <a:cs typeface="Gulim"/>
              </a:rPr>
              <a:t> 함양 성취도 평가</a:t>
            </a:r>
            <a:endParaRPr b="0" dirty="0">
              <a:solidFill>
                <a:srgbClr val="000103"/>
              </a:solidFill>
              <a:latin typeface="Gulim"/>
              <a:cs typeface="Gulim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2731606" y="1883851"/>
            <a:ext cx="734505" cy="0"/>
          </a:xfrm>
          <a:custGeom>
            <a:avLst/>
            <a:gdLst/>
            <a:ahLst/>
            <a:cxnLst/>
            <a:rect l="l" t="t" r="r" b="b"/>
            <a:pathLst>
              <a:path w="833119">
                <a:moveTo>
                  <a:pt x="0" y="0"/>
                </a:moveTo>
                <a:lnTo>
                  <a:pt x="833119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63" name="object 63"/>
          <p:cNvSpPr/>
          <p:nvPr/>
        </p:nvSpPr>
        <p:spPr>
          <a:xfrm>
            <a:off x="1618459" y="3025918"/>
            <a:ext cx="889021" cy="0"/>
          </a:xfrm>
          <a:custGeom>
            <a:avLst/>
            <a:gdLst/>
            <a:ahLst/>
            <a:cxnLst/>
            <a:rect l="l" t="t" r="r" b="b"/>
            <a:pathLst>
              <a:path w="1008380">
                <a:moveTo>
                  <a:pt x="0" y="0"/>
                </a:moveTo>
                <a:lnTo>
                  <a:pt x="100807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70" name="object 70"/>
          <p:cNvSpPr/>
          <p:nvPr/>
        </p:nvSpPr>
        <p:spPr>
          <a:xfrm>
            <a:off x="1779102" y="3227459"/>
            <a:ext cx="1293780" cy="40307"/>
          </a:xfrm>
          <a:custGeom>
            <a:avLst/>
            <a:gdLst/>
            <a:ahLst/>
            <a:cxnLst/>
            <a:rect l="l" t="t" r="r" b="b"/>
            <a:pathLst>
              <a:path w="1341755">
                <a:moveTo>
                  <a:pt x="0" y="0"/>
                </a:moveTo>
                <a:lnTo>
                  <a:pt x="134175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80" name="object 80"/>
          <p:cNvSpPr txBox="1">
            <a:spLocks noGrp="1"/>
          </p:cNvSpPr>
          <p:nvPr>
            <p:ph type="sldNum" sz="quarter" idx="4294967295"/>
          </p:nvPr>
        </p:nvSpPr>
        <p:spPr>
          <a:xfrm>
            <a:off x="1287002" y="1"/>
            <a:ext cx="0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196">
              <a:lnSpc>
                <a:spcPts val="838"/>
              </a:lnSpc>
            </a:pPr>
            <a:r>
              <a:rPr dirty="0"/>
              <a:t>- </a:t>
            </a:r>
            <a:fld id="{81D60167-4931-47E6-BA6A-407CBD079E47}" type="slidenum">
              <a:rPr spc="9" dirty="0"/>
              <a:pPr marL="11196">
                <a:lnSpc>
                  <a:spcPts val="838"/>
                </a:lnSpc>
              </a:pPr>
              <a:t>2</a:t>
            </a:fld>
            <a:r>
              <a:rPr spc="-84" dirty="0"/>
              <a:t> </a:t>
            </a:r>
            <a:r>
              <a:rPr dirty="0"/>
              <a:t>-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1652463" y="169084"/>
            <a:ext cx="8867813" cy="68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879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전공능력</a:t>
            </a:r>
            <a:r>
              <a:rPr lang="ko-KR" altLang="en-US" sz="3879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 성취도 평가 매뉴얼</a:t>
            </a:r>
            <a:endParaRPr lang="en-US" altLang="ko-KR" sz="3879" dirty="0">
              <a:latin typeface="Calibri (본문)"/>
              <a:ea typeface="Cambria Math" panose="02040503050406030204" pitchFamily="18" charset="0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3460396" y="4670285"/>
            <a:ext cx="6196165" cy="1487260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87" b="1" dirty="0">
                <a:solidFill>
                  <a:schemeClr val="tx1"/>
                </a:solidFill>
              </a:rPr>
              <a:t>1. </a:t>
            </a:r>
            <a:r>
              <a:rPr lang="ko-KR" altLang="en-US" sz="1587" b="1" dirty="0">
                <a:solidFill>
                  <a:schemeClr val="tx1"/>
                </a:solidFill>
              </a:rPr>
              <a:t>대학정보시스템 로그인 후 </a:t>
            </a:r>
            <a:r>
              <a:rPr lang="ko-KR" altLang="en-US" sz="1587" b="1" dirty="0" err="1">
                <a:solidFill>
                  <a:schemeClr val="tx1"/>
                </a:solidFill>
              </a:rPr>
              <a:t>전공능력</a:t>
            </a:r>
            <a:r>
              <a:rPr lang="ko-KR" altLang="en-US" sz="1587" b="1" dirty="0">
                <a:solidFill>
                  <a:schemeClr val="tx1"/>
                </a:solidFill>
              </a:rPr>
              <a:t> 함양 성취도 평가 탭으로 이동</a:t>
            </a:r>
            <a:endParaRPr lang="en-US" altLang="ko-KR" sz="1587" b="1" dirty="0">
              <a:solidFill>
                <a:schemeClr val="tx1"/>
              </a:solidFill>
            </a:endParaRPr>
          </a:p>
          <a:p>
            <a:r>
              <a:rPr lang="en-US" altLang="ko-KR" sz="1587" b="1" dirty="0">
                <a:solidFill>
                  <a:schemeClr val="tx1"/>
                </a:solidFill>
              </a:rPr>
              <a:t>2. </a:t>
            </a:r>
            <a:r>
              <a:rPr lang="ko-KR" altLang="en-US" sz="1587" b="1" dirty="0">
                <a:solidFill>
                  <a:schemeClr val="tx1"/>
                </a:solidFill>
              </a:rPr>
              <a:t>년도</a:t>
            </a:r>
            <a:r>
              <a:rPr lang="en-US" altLang="ko-KR" sz="1587" b="1" dirty="0">
                <a:solidFill>
                  <a:schemeClr val="tx1"/>
                </a:solidFill>
              </a:rPr>
              <a:t>/</a:t>
            </a:r>
            <a:r>
              <a:rPr lang="ko-KR" altLang="en-US" sz="1587" b="1" dirty="0">
                <a:solidFill>
                  <a:schemeClr val="tx1"/>
                </a:solidFill>
              </a:rPr>
              <a:t>학기 확인 후 </a:t>
            </a:r>
            <a:r>
              <a:rPr lang="ko-KR" altLang="en-US" sz="1587" b="1" dirty="0" err="1">
                <a:solidFill>
                  <a:schemeClr val="tx1"/>
                </a:solidFill>
              </a:rPr>
              <a:t>대상과목</a:t>
            </a:r>
            <a:r>
              <a:rPr lang="ko-KR" altLang="en-US" sz="1587" b="1" dirty="0">
                <a:solidFill>
                  <a:schemeClr val="tx1"/>
                </a:solidFill>
              </a:rPr>
              <a:t> 선택</a:t>
            </a:r>
            <a:endParaRPr lang="en-US" altLang="ko-KR" sz="1587" b="1" dirty="0">
              <a:solidFill>
                <a:schemeClr val="tx1"/>
              </a:solidFill>
            </a:endParaRPr>
          </a:p>
          <a:p>
            <a:r>
              <a:rPr lang="en-US" altLang="ko-KR" sz="1587" b="1" dirty="0">
                <a:solidFill>
                  <a:schemeClr val="tx1"/>
                </a:solidFill>
              </a:rPr>
              <a:t>3. </a:t>
            </a:r>
            <a:r>
              <a:rPr lang="ko-KR" altLang="en-US" sz="1587" b="1" dirty="0" err="1">
                <a:solidFill>
                  <a:schemeClr val="tx1"/>
                </a:solidFill>
              </a:rPr>
              <a:t>분반별</a:t>
            </a:r>
            <a:r>
              <a:rPr lang="ko-KR" altLang="en-US" sz="1587" b="1" dirty="0">
                <a:solidFill>
                  <a:schemeClr val="tx1"/>
                </a:solidFill>
              </a:rPr>
              <a:t> 선택 이후 수강소감설문 진행</a:t>
            </a:r>
            <a:endParaRPr lang="en-US" altLang="ko-KR" sz="1587" b="1" dirty="0">
              <a:solidFill>
                <a:schemeClr val="tx1"/>
              </a:solidFill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1490245" y="981505"/>
            <a:ext cx="193704" cy="336908"/>
          </a:xfrm>
          <a:prstGeom prst="rect">
            <a:avLst/>
          </a:prstGeom>
        </p:spPr>
        <p:txBody>
          <a:bodyPr vert="horz" wrap="square" lIns="0" tIns="11197" rIns="0" bIns="0" rtlCol="0">
            <a:spAutoFit/>
          </a:bodyPr>
          <a:lstStyle/>
          <a:p>
            <a:pPr marL="11196">
              <a:spcBef>
                <a:spcPts val="88"/>
              </a:spcBef>
            </a:pPr>
            <a:r>
              <a:rPr lang="en-US" sz="2116" b="1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2116" dirty="0">
              <a:latin typeface="Tahoma"/>
              <a:cs typeface="Tahoma"/>
            </a:endParaRPr>
          </a:p>
        </p:txBody>
      </p:sp>
      <p:sp>
        <p:nvSpPr>
          <p:cNvPr id="24" name="object 61"/>
          <p:cNvSpPr/>
          <p:nvPr/>
        </p:nvSpPr>
        <p:spPr>
          <a:xfrm>
            <a:off x="6556632" y="3184043"/>
            <a:ext cx="3443669" cy="141761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25" name="TextBox 24"/>
          <p:cNvSpPr txBox="1"/>
          <p:nvPr/>
        </p:nvSpPr>
        <p:spPr>
          <a:xfrm>
            <a:off x="3995377" y="2886049"/>
            <a:ext cx="636713" cy="6349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526" dirty="0"/>
              <a:t>①</a:t>
            </a:r>
            <a:endParaRPr lang="ko-KR" altLang="en-US" sz="3526" dirty="0"/>
          </a:p>
        </p:txBody>
      </p:sp>
      <p:sp>
        <p:nvSpPr>
          <p:cNvPr id="26" name="TextBox 25"/>
          <p:cNvSpPr txBox="1"/>
          <p:nvPr/>
        </p:nvSpPr>
        <p:spPr>
          <a:xfrm>
            <a:off x="5996118" y="2908017"/>
            <a:ext cx="636713" cy="6349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526" dirty="0"/>
              <a:t>②</a:t>
            </a:r>
            <a:endParaRPr lang="ko-KR" altLang="en-US" sz="3526" dirty="0"/>
          </a:p>
        </p:txBody>
      </p:sp>
      <p:sp>
        <p:nvSpPr>
          <p:cNvPr id="29" name="object 70"/>
          <p:cNvSpPr txBox="1"/>
          <p:nvPr/>
        </p:nvSpPr>
        <p:spPr>
          <a:xfrm>
            <a:off x="3744686" y="2503923"/>
            <a:ext cx="671804" cy="139621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4227" rIns="0" bIns="0" rtlCol="0">
            <a:spAutoFit/>
          </a:bodyPr>
          <a:lstStyle/>
          <a:p>
            <a:pPr marL="81173">
              <a:spcBef>
                <a:spcPts val="348"/>
              </a:spcBef>
            </a:pPr>
            <a:endParaRPr lang="en-US" altLang="ko-KR" sz="617" dirty="0">
              <a:latin typeface="Gulim"/>
              <a:cs typeface="Gulim"/>
            </a:endParaRPr>
          </a:p>
        </p:txBody>
      </p:sp>
      <p:sp>
        <p:nvSpPr>
          <p:cNvPr id="30" name="object 61"/>
          <p:cNvSpPr/>
          <p:nvPr/>
        </p:nvSpPr>
        <p:spPr>
          <a:xfrm>
            <a:off x="7036526" y="3325804"/>
            <a:ext cx="2963776" cy="439098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</p:spTree>
    <p:extLst>
      <p:ext uri="{BB962C8B-B14F-4D97-AF65-F5344CB8AC3E}">
        <p14:creationId xmlns:p14="http://schemas.microsoft.com/office/powerpoint/2010/main" val="380567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003" y="1401397"/>
            <a:ext cx="9617995" cy="5365228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10000302" y="342620"/>
            <a:ext cx="693301" cy="3332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4" name="object 4"/>
          <p:cNvSpPr/>
          <p:nvPr/>
        </p:nvSpPr>
        <p:spPr>
          <a:xfrm>
            <a:off x="1334028" y="905591"/>
            <a:ext cx="7684095" cy="50385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5" name="object 5"/>
          <p:cNvSpPr/>
          <p:nvPr/>
        </p:nvSpPr>
        <p:spPr>
          <a:xfrm>
            <a:off x="1334028" y="905591"/>
            <a:ext cx="7684319" cy="503853"/>
          </a:xfrm>
          <a:custGeom>
            <a:avLst/>
            <a:gdLst/>
            <a:ahLst/>
            <a:cxnLst/>
            <a:rect l="l" t="t" r="r" b="b"/>
            <a:pathLst>
              <a:path w="8716010" h="571500">
                <a:moveTo>
                  <a:pt x="0" y="285750"/>
                </a:moveTo>
                <a:lnTo>
                  <a:pt x="3740" y="239388"/>
                </a:lnTo>
                <a:lnTo>
                  <a:pt x="14568" y="195413"/>
                </a:lnTo>
                <a:lnTo>
                  <a:pt x="31895" y="154411"/>
                </a:lnTo>
                <a:lnTo>
                  <a:pt x="55134" y="116970"/>
                </a:lnTo>
                <a:lnTo>
                  <a:pt x="83696" y="83677"/>
                </a:lnTo>
                <a:lnTo>
                  <a:pt x="116991" y="55120"/>
                </a:lnTo>
                <a:lnTo>
                  <a:pt x="154433" y="31886"/>
                </a:lnTo>
                <a:lnTo>
                  <a:pt x="195432" y="14563"/>
                </a:lnTo>
                <a:lnTo>
                  <a:pt x="239401" y="3738"/>
                </a:lnTo>
                <a:lnTo>
                  <a:pt x="285750" y="0"/>
                </a:lnTo>
                <a:lnTo>
                  <a:pt x="8430006" y="0"/>
                </a:lnTo>
                <a:lnTo>
                  <a:pt x="8476367" y="3738"/>
                </a:lnTo>
                <a:lnTo>
                  <a:pt x="8520342" y="14563"/>
                </a:lnTo>
                <a:lnTo>
                  <a:pt x="8561344" y="31886"/>
                </a:lnTo>
                <a:lnTo>
                  <a:pt x="8598785" y="55120"/>
                </a:lnTo>
                <a:lnTo>
                  <a:pt x="8632078" y="83677"/>
                </a:lnTo>
                <a:lnTo>
                  <a:pt x="8660635" y="116970"/>
                </a:lnTo>
                <a:lnTo>
                  <a:pt x="8683869" y="154411"/>
                </a:lnTo>
                <a:lnTo>
                  <a:pt x="8701192" y="195413"/>
                </a:lnTo>
                <a:lnTo>
                  <a:pt x="8712017" y="239388"/>
                </a:lnTo>
                <a:lnTo>
                  <a:pt x="8715756" y="285750"/>
                </a:lnTo>
                <a:lnTo>
                  <a:pt x="8712017" y="332111"/>
                </a:lnTo>
                <a:lnTo>
                  <a:pt x="8701192" y="376086"/>
                </a:lnTo>
                <a:lnTo>
                  <a:pt x="8683869" y="417088"/>
                </a:lnTo>
                <a:lnTo>
                  <a:pt x="8660635" y="454529"/>
                </a:lnTo>
                <a:lnTo>
                  <a:pt x="8632078" y="487822"/>
                </a:lnTo>
                <a:lnTo>
                  <a:pt x="8598785" y="516379"/>
                </a:lnTo>
                <a:lnTo>
                  <a:pt x="8561344" y="539613"/>
                </a:lnTo>
                <a:lnTo>
                  <a:pt x="8520342" y="556936"/>
                </a:lnTo>
                <a:lnTo>
                  <a:pt x="8476367" y="567761"/>
                </a:lnTo>
                <a:lnTo>
                  <a:pt x="8430006" y="571500"/>
                </a:lnTo>
                <a:lnTo>
                  <a:pt x="285750" y="571500"/>
                </a:lnTo>
                <a:lnTo>
                  <a:pt x="239401" y="567761"/>
                </a:lnTo>
                <a:lnTo>
                  <a:pt x="195432" y="556936"/>
                </a:lnTo>
                <a:lnTo>
                  <a:pt x="154433" y="539613"/>
                </a:lnTo>
                <a:lnTo>
                  <a:pt x="116991" y="516379"/>
                </a:lnTo>
                <a:lnTo>
                  <a:pt x="83696" y="487822"/>
                </a:lnTo>
                <a:lnTo>
                  <a:pt x="55134" y="454529"/>
                </a:lnTo>
                <a:lnTo>
                  <a:pt x="31895" y="417088"/>
                </a:lnTo>
                <a:lnTo>
                  <a:pt x="14568" y="376086"/>
                </a:lnTo>
                <a:lnTo>
                  <a:pt x="3740" y="332111"/>
                </a:lnTo>
                <a:lnTo>
                  <a:pt x="0" y="285750"/>
                </a:lnTo>
                <a:close/>
              </a:path>
            </a:pathLst>
          </a:custGeom>
          <a:ln w="6096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9" name="object 9"/>
          <p:cNvSpPr/>
          <p:nvPr/>
        </p:nvSpPr>
        <p:spPr>
          <a:xfrm>
            <a:off x="1331342" y="897529"/>
            <a:ext cx="510571" cy="5146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994636" y="458584"/>
            <a:ext cx="4616532" cy="1365523"/>
          </a:xfrm>
          <a:prstGeom prst="rect">
            <a:avLst/>
          </a:prstGeom>
        </p:spPr>
        <p:txBody>
          <a:bodyPr vert="horz" wrap="square" lIns="0" tIns="11197" rIns="0" bIns="0" rtlCol="0" anchor="ctr">
            <a:spAutoFit/>
          </a:bodyPr>
          <a:lstStyle/>
          <a:p>
            <a:pPr marL="11196">
              <a:lnSpc>
                <a:spcPct val="100000"/>
              </a:lnSpc>
              <a:spcBef>
                <a:spcPts val="88"/>
              </a:spcBef>
            </a:pPr>
            <a:r>
              <a:rPr lang="ko-KR" altLang="en-US" b="0" dirty="0" err="1" smtClean="0">
                <a:solidFill>
                  <a:srgbClr val="000103"/>
                </a:solidFill>
                <a:latin typeface="Gulim"/>
                <a:cs typeface="Gulim"/>
              </a:rPr>
              <a:t>전공능력</a:t>
            </a:r>
            <a:r>
              <a:rPr lang="ko-KR" altLang="en-US" b="0" dirty="0" smtClean="0">
                <a:solidFill>
                  <a:srgbClr val="000103"/>
                </a:solidFill>
                <a:latin typeface="Gulim"/>
                <a:cs typeface="Gulim"/>
              </a:rPr>
              <a:t> 함양 성취도 평가</a:t>
            </a:r>
            <a:endParaRPr b="0" dirty="0">
              <a:solidFill>
                <a:srgbClr val="000103"/>
              </a:solidFill>
              <a:latin typeface="Gulim"/>
              <a:cs typeface="Gulim"/>
            </a:endParaRPr>
          </a:p>
        </p:txBody>
      </p:sp>
      <p:sp>
        <p:nvSpPr>
          <p:cNvPr id="62" name="object 62"/>
          <p:cNvSpPr/>
          <p:nvPr/>
        </p:nvSpPr>
        <p:spPr>
          <a:xfrm>
            <a:off x="2731606" y="1883851"/>
            <a:ext cx="734505" cy="0"/>
          </a:xfrm>
          <a:custGeom>
            <a:avLst/>
            <a:gdLst/>
            <a:ahLst/>
            <a:cxnLst/>
            <a:rect l="l" t="t" r="r" b="b"/>
            <a:pathLst>
              <a:path w="833119">
                <a:moveTo>
                  <a:pt x="0" y="0"/>
                </a:moveTo>
                <a:lnTo>
                  <a:pt x="833119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63" name="object 63"/>
          <p:cNvSpPr/>
          <p:nvPr/>
        </p:nvSpPr>
        <p:spPr>
          <a:xfrm>
            <a:off x="1618459" y="3025918"/>
            <a:ext cx="889021" cy="0"/>
          </a:xfrm>
          <a:custGeom>
            <a:avLst/>
            <a:gdLst/>
            <a:ahLst/>
            <a:cxnLst/>
            <a:rect l="l" t="t" r="r" b="b"/>
            <a:pathLst>
              <a:path w="1008380">
                <a:moveTo>
                  <a:pt x="0" y="0"/>
                </a:moveTo>
                <a:lnTo>
                  <a:pt x="100807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70" name="object 70"/>
          <p:cNvSpPr/>
          <p:nvPr/>
        </p:nvSpPr>
        <p:spPr>
          <a:xfrm>
            <a:off x="1779102" y="3160279"/>
            <a:ext cx="1293780" cy="40307"/>
          </a:xfrm>
          <a:custGeom>
            <a:avLst/>
            <a:gdLst/>
            <a:ahLst/>
            <a:cxnLst/>
            <a:rect l="l" t="t" r="r" b="b"/>
            <a:pathLst>
              <a:path w="1341755">
                <a:moveTo>
                  <a:pt x="0" y="0"/>
                </a:moveTo>
                <a:lnTo>
                  <a:pt x="1341755" y="0"/>
                </a:lnTo>
              </a:path>
            </a:pathLst>
          </a:custGeom>
          <a:ln w="2895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80" name="object 80"/>
          <p:cNvSpPr txBox="1">
            <a:spLocks noGrp="1"/>
          </p:cNvSpPr>
          <p:nvPr>
            <p:ph type="sldNum" sz="quarter" idx="4294967295"/>
          </p:nvPr>
        </p:nvSpPr>
        <p:spPr>
          <a:xfrm>
            <a:off x="1287002" y="1"/>
            <a:ext cx="0" cy="51296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196">
              <a:lnSpc>
                <a:spcPts val="838"/>
              </a:lnSpc>
            </a:pPr>
            <a:r>
              <a:rPr dirty="0"/>
              <a:t>- </a:t>
            </a:r>
            <a:fld id="{81D60167-4931-47E6-BA6A-407CBD079E47}" type="slidenum">
              <a:rPr spc="9" dirty="0"/>
              <a:pPr marL="11196">
                <a:lnSpc>
                  <a:spcPts val="838"/>
                </a:lnSpc>
              </a:pPr>
              <a:t>3</a:t>
            </a:fld>
            <a:r>
              <a:rPr spc="-84" dirty="0"/>
              <a:t> </a:t>
            </a:r>
            <a:r>
              <a:rPr dirty="0"/>
              <a:t>-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1652463" y="169084"/>
            <a:ext cx="8867813" cy="68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879" b="1" dirty="0" err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전공능력</a:t>
            </a:r>
            <a:r>
              <a:rPr lang="ko-KR" altLang="en-US" sz="3879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Y견명조" panose="02030600000101010101" pitchFamily="18" charset="-127"/>
                <a:ea typeface="HY견명조" panose="02030600000101010101" pitchFamily="18" charset="-127"/>
              </a:rPr>
              <a:t> 성취도 평가 매뉴얼</a:t>
            </a:r>
            <a:endParaRPr lang="en-US" altLang="ko-KR" sz="3879" dirty="0">
              <a:latin typeface="Calibri (본문)"/>
              <a:ea typeface="Cambria Math" panose="02040503050406030204" pitchFamily="18" charset="0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3458549" y="4638247"/>
            <a:ext cx="6196165" cy="1487260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587" b="1" dirty="0">
                <a:solidFill>
                  <a:schemeClr val="tx1"/>
                </a:solidFill>
              </a:rPr>
              <a:t>1. </a:t>
            </a:r>
            <a:r>
              <a:rPr lang="ko-KR" altLang="en-US" sz="1587" b="1" dirty="0">
                <a:solidFill>
                  <a:schemeClr val="tx1"/>
                </a:solidFill>
              </a:rPr>
              <a:t>선택한 교과목에 대한 </a:t>
            </a:r>
            <a:r>
              <a:rPr lang="ko-KR" altLang="en-US" sz="1587" b="1" dirty="0" err="1">
                <a:solidFill>
                  <a:schemeClr val="tx1"/>
                </a:solidFill>
              </a:rPr>
              <a:t>전공능력</a:t>
            </a:r>
            <a:r>
              <a:rPr lang="ko-KR" altLang="en-US" sz="1587" b="1" dirty="0">
                <a:solidFill>
                  <a:schemeClr val="tx1"/>
                </a:solidFill>
              </a:rPr>
              <a:t> 성취도 평가 실시</a:t>
            </a:r>
            <a:endParaRPr lang="en-US" altLang="ko-KR" sz="1587" b="1" dirty="0">
              <a:solidFill>
                <a:schemeClr val="tx1"/>
              </a:solidFill>
            </a:endParaRPr>
          </a:p>
          <a:p>
            <a:r>
              <a:rPr lang="en-US" altLang="ko-KR" sz="1587" b="1" dirty="0">
                <a:solidFill>
                  <a:schemeClr val="tx1"/>
                </a:solidFill>
              </a:rPr>
              <a:t>(1~5</a:t>
            </a:r>
            <a:r>
              <a:rPr lang="ko-KR" altLang="en-US" sz="1587" b="1" dirty="0">
                <a:solidFill>
                  <a:schemeClr val="tx1"/>
                </a:solidFill>
              </a:rPr>
              <a:t>점 점수 기준을 확인하여 진행</a:t>
            </a:r>
            <a:r>
              <a:rPr lang="en-US" altLang="ko-KR" sz="1587" b="1" dirty="0">
                <a:solidFill>
                  <a:schemeClr val="tx1"/>
                </a:solidFill>
              </a:rPr>
              <a:t>)</a:t>
            </a:r>
          </a:p>
          <a:p>
            <a:r>
              <a:rPr lang="en-US" altLang="ko-KR" sz="1587" b="1" dirty="0">
                <a:solidFill>
                  <a:schemeClr val="tx1"/>
                </a:solidFill>
              </a:rPr>
              <a:t>2. </a:t>
            </a:r>
            <a:r>
              <a:rPr lang="ko-KR" altLang="en-US" sz="1587" b="1" dirty="0">
                <a:solidFill>
                  <a:schemeClr val="tx1"/>
                </a:solidFill>
              </a:rPr>
              <a:t>실시 후 저장</a:t>
            </a:r>
            <a:endParaRPr lang="en-US" altLang="ko-KR" sz="1587" b="1" dirty="0">
              <a:solidFill>
                <a:schemeClr val="tx1"/>
              </a:solidFill>
            </a:endParaRPr>
          </a:p>
        </p:txBody>
      </p:sp>
      <p:sp>
        <p:nvSpPr>
          <p:cNvPr id="18" name="object 10"/>
          <p:cNvSpPr txBox="1"/>
          <p:nvPr/>
        </p:nvSpPr>
        <p:spPr>
          <a:xfrm>
            <a:off x="1490245" y="981505"/>
            <a:ext cx="193704" cy="336908"/>
          </a:xfrm>
          <a:prstGeom prst="rect">
            <a:avLst/>
          </a:prstGeom>
        </p:spPr>
        <p:txBody>
          <a:bodyPr vert="horz" wrap="square" lIns="0" tIns="11197" rIns="0" bIns="0" rtlCol="0">
            <a:spAutoFit/>
          </a:bodyPr>
          <a:lstStyle/>
          <a:p>
            <a:pPr marL="11196">
              <a:spcBef>
                <a:spcPts val="88"/>
              </a:spcBef>
            </a:pPr>
            <a:r>
              <a:rPr lang="en-US" sz="2116" b="1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2116" dirty="0">
              <a:latin typeface="Tahoma"/>
              <a:cs typeface="Tahoma"/>
            </a:endParaRPr>
          </a:p>
        </p:txBody>
      </p:sp>
      <p:sp>
        <p:nvSpPr>
          <p:cNvPr id="24" name="object 61"/>
          <p:cNvSpPr/>
          <p:nvPr/>
        </p:nvSpPr>
        <p:spPr>
          <a:xfrm>
            <a:off x="6556632" y="3160278"/>
            <a:ext cx="3443669" cy="141761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29" name="object 70"/>
          <p:cNvSpPr txBox="1"/>
          <p:nvPr/>
        </p:nvSpPr>
        <p:spPr>
          <a:xfrm>
            <a:off x="3744686" y="2503923"/>
            <a:ext cx="671804" cy="139621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4227" rIns="0" bIns="0" rtlCol="0">
            <a:spAutoFit/>
          </a:bodyPr>
          <a:lstStyle/>
          <a:p>
            <a:pPr marL="81173">
              <a:spcBef>
                <a:spcPts val="348"/>
              </a:spcBef>
            </a:pPr>
            <a:endParaRPr lang="en-US" altLang="ko-KR" sz="617" dirty="0">
              <a:latin typeface="Gulim"/>
              <a:cs typeface="Gulim"/>
            </a:endParaRPr>
          </a:p>
        </p:txBody>
      </p:sp>
      <p:sp>
        <p:nvSpPr>
          <p:cNvPr id="21" name="object 61"/>
          <p:cNvSpPr/>
          <p:nvPr/>
        </p:nvSpPr>
        <p:spPr>
          <a:xfrm>
            <a:off x="3112962" y="3642229"/>
            <a:ext cx="7580640" cy="440180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20" name="TextBox 19"/>
          <p:cNvSpPr txBox="1"/>
          <p:nvPr/>
        </p:nvSpPr>
        <p:spPr>
          <a:xfrm>
            <a:off x="5991231" y="2868384"/>
            <a:ext cx="636713" cy="6349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526" dirty="0"/>
              <a:t>①</a:t>
            </a:r>
            <a:endParaRPr lang="ko-KR" altLang="en-US" sz="3526" dirty="0"/>
          </a:p>
        </p:txBody>
      </p:sp>
      <p:sp>
        <p:nvSpPr>
          <p:cNvPr id="22" name="TextBox 21"/>
          <p:cNvSpPr txBox="1"/>
          <p:nvPr/>
        </p:nvSpPr>
        <p:spPr>
          <a:xfrm>
            <a:off x="2497911" y="3495548"/>
            <a:ext cx="636713" cy="6349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526" dirty="0"/>
              <a:t>②</a:t>
            </a:r>
            <a:endParaRPr lang="ko-KR" altLang="en-US" sz="3526" dirty="0"/>
          </a:p>
        </p:txBody>
      </p:sp>
      <p:sp>
        <p:nvSpPr>
          <p:cNvPr id="23" name="object 61"/>
          <p:cNvSpPr/>
          <p:nvPr/>
        </p:nvSpPr>
        <p:spPr>
          <a:xfrm>
            <a:off x="10328365" y="2223122"/>
            <a:ext cx="487732" cy="130992"/>
          </a:xfrm>
          <a:custGeom>
            <a:avLst/>
            <a:gdLst/>
            <a:ahLst/>
            <a:cxnLst/>
            <a:rect l="l" t="t" r="r" b="b"/>
            <a:pathLst>
              <a:path w="1560829" h="231775">
                <a:moveTo>
                  <a:pt x="0" y="231648"/>
                </a:moveTo>
                <a:lnTo>
                  <a:pt x="1560576" y="231648"/>
                </a:lnTo>
                <a:lnTo>
                  <a:pt x="1560576" y="0"/>
                </a:lnTo>
                <a:lnTo>
                  <a:pt x="0" y="0"/>
                </a:lnTo>
                <a:lnTo>
                  <a:pt x="0" y="231648"/>
                </a:lnTo>
                <a:close/>
              </a:path>
            </a:pathLst>
          </a:custGeom>
          <a:ln w="41275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 sz="1587"/>
          </a:p>
        </p:txBody>
      </p:sp>
      <p:sp>
        <p:nvSpPr>
          <p:cNvPr id="25" name="TextBox 24"/>
          <p:cNvSpPr txBox="1"/>
          <p:nvPr/>
        </p:nvSpPr>
        <p:spPr>
          <a:xfrm>
            <a:off x="9713315" y="1947161"/>
            <a:ext cx="636713" cy="6349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526" dirty="0"/>
              <a:t>③</a:t>
            </a:r>
            <a:endParaRPr lang="ko-KR" altLang="en-US" sz="3526" dirty="0"/>
          </a:p>
        </p:txBody>
      </p:sp>
    </p:spTree>
    <p:extLst>
      <p:ext uri="{BB962C8B-B14F-4D97-AF65-F5344CB8AC3E}">
        <p14:creationId xmlns:p14="http://schemas.microsoft.com/office/powerpoint/2010/main" val="259655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</Words>
  <Application>Microsoft Office PowerPoint</Application>
  <PresentationFormat>와이드스크린</PresentationFormat>
  <Paragraphs>20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1" baseType="lpstr">
      <vt:lpstr>Calibri (본문)</vt:lpstr>
      <vt:lpstr>HY견명조</vt:lpstr>
      <vt:lpstr>Gulim</vt:lpstr>
      <vt:lpstr>맑은 고딕</vt:lpstr>
      <vt:lpstr>Arial</vt:lpstr>
      <vt:lpstr>Cambria Math</vt:lpstr>
      <vt:lpstr>Tahoma</vt:lpstr>
      <vt:lpstr>Office 테마</vt:lpstr>
      <vt:lpstr> 학생 매뉴얼  ※ 대학정보시스템 화면 (학사관리-교과/수업-전공능력성취도평가)</vt:lpstr>
      <vt:lpstr>전공능력 함양 성취도 평가</vt:lpstr>
      <vt:lpstr>전공능력 함양 성취도 평가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학생 매뉴얼  ※ 대학정보시스템 화면 (학사관리-교과/수업-전공능력성취도평가)</dc:title>
  <dc:creator>test</dc:creator>
  <cp:lastModifiedBy>test</cp:lastModifiedBy>
  <cp:revision>1</cp:revision>
  <dcterms:created xsi:type="dcterms:W3CDTF">2021-04-13T01:12:19Z</dcterms:created>
  <dcterms:modified xsi:type="dcterms:W3CDTF">2021-04-13T01:13:12Z</dcterms:modified>
</cp:coreProperties>
</file>