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464" r:id="rId2"/>
    <p:sldId id="488" r:id="rId3"/>
    <p:sldId id="498" r:id="rId4"/>
    <p:sldId id="499" r:id="rId5"/>
    <p:sldId id="500" r:id="rId6"/>
    <p:sldId id="501" r:id="rId7"/>
    <p:sldId id="502" r:id="rId8"/>
    <p:sldId id="503" r:id="rId9"/>
    <p:sldId id="504" r:id="rId10"/>
    <p:sldId id="505" r:id="rId11"/>
    <p:sldId id="506" r:id="rId12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488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26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2. </a:t>
            </a:r>
            <a:r>
              <a:rPr lang="ko-KR" altLang="en-US" dirty="0" err="1" smtClean="0"/>
              <a:t>일차원</a:t>
            </a:r>
            <a:r>
              <a:rPr lang="ko-KR" altLang="en-US" dirty="0" smtClean="0"/>
              <a:t> 운동학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0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2.1 </a:t>
            </a:r>
            <a:r>
              <a:rPr lang="ko-KR" altLang="en-US" dirty="0" smtClean="0"/>
              <a:t>변위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125538"/>
                <a:ext cx="8642350" cy="4867275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운동학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작용하는 힘과는 관계없이 운동을 기술 하는데 필요한 개념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크기와 방향을 가진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물리량</a:t>
                </a:r>
                <a:r>
                  <a:rPr lang="ko-KR" altLang="en-US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처음 위치로부터 나중 위치를 가리키는 벡터이며 그 크기는 두 점 사이의 가장 짧은 거리와 같다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m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∆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𝒙</m:t>
                    </m:r>
                    <m:r>
                      <a:rPr lang="en-US" altLang="ko-KR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1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𝐱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,    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</a:t>
                </a:r>
                <a14:m>
                  <m:oMath xmlns:m="http://schemas.openxmlformats.org/officeDocument/2006/math">
                    <m:r>
                      <a:rPr lang="ko-KR" altLang="en-US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</m:oMath>
                </a14:m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125538"/>
                <a:ext cx="8642350" cy="4867275"/>
              </a:xfrm>
              <a:blipFill rotWithShape="0">
                <a:blip r:embed="rId2"/>
                <a:stretch>
                  <a:fillRect l="-141" t="-3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4389" y="3212976"/>
            <a:ext cx="3096666" cy="18160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2.2 </a:t>
            </a:r>
            <a:r>
              <a:rPr lang="ko-KR" altLang="en-US" dirty="0" smtClean="0"/>
              <a:t>속력과 속도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5" y="1125538"/>
                <a:ext cx="8642350" cy="4867275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속력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speed)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얼마나 빨리 운동하고 있은 가의 척도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속력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거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리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num>
                      <m:den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걸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린</m:t>
                        </m:r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시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간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벡터가 아닌 스칼라 양임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velocity)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시간차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𝑜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 </a:t>
                </a:r>
                <a14:m>
                  <m:oMath xmlns:m="http://schemas.openxmlformats.org/officeDocument/2006/math">
                    <m:r>
                      <a:rPr lang="ko-KR" altLang="en-US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𝒐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평균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속도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변</m:t>
                        </m:r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위</m:t>
                        </m:r>
                        <m: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num>
                      <m:den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걸린시간</m:t>
                        </m:r>
                      </m:den>
                    </m:f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8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e>
                          <m:sub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num>
                      <m:den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endParaRPr lang="en-US" altLang="ko-KR" sz="18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m/s</a:t>
                </a:r>
              </a:p>
              <a:p>
                <a:pPr marL="457200" lvl="1" indent="0">
                  <a:buNone/>
                </a:pP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순간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(Instantaneous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velocity)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sz="18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1800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𝒙</m:t>
                            </m:r>
                          </m:num>
                          <m:den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𝒕</m:t>
                            </m:r>
                          </m:den>
                        </m:f>
                      </m:e>
                    </m:func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</m:oMath>
                </a14:m>
                <a:endParaRPr lang="en-US" altLang="ko-KR" sz="1800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2"/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5" y="1125538"/>
                <a:ext cx="8642350" cy="4867275"/>
              </a:xfrm>
              <a:blipFill rotWithShape="0">
                <a:blip r:embed="rId2"/>
                <a:stretch>
                  <a:fillRect l="-141" t="-3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2638" y="1916832"/>
            <a:ext cx="3096666" cy="18160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2.3 </a:t>
            </a:r>
            <a:r>
              <a:rPr lang="ko-KR" altLang="en-US" dirty="0" smtClean="0"/>
              <a:t>가속도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4867275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속도가 주어진 시간 동안에 어떻게 변하는지에 대한 지표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 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(Average acceleration)</a:t>
                </a:r>
              </a:p>
              <a:p>
                <a:pPr lvl="1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시간차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𝑜</m:t>
                        </m:r>
                      </m:sub>
                    </m:sSub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변한 속도 </a:t>
                </a:r>
                <a14:m>
                  <m:oMath xmlns:m="http://schemas.openxmlformats.org/officeDocument/2006/math">
                    <m:r>
                      <a:rPr lang="ko-KR" altLang="en-US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∆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𝒐</m:t>
                        </m:r>
                      </m:sub>
                    </m:sSub>
                  </m:oMath>
                </a14:m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속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도</m:t>
                        </m:r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의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변</m:t>
                        </m:r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화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num>
                      <m:den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걸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린</m:t>
                        </m:r>
                        <m:r>
                          <a:rPr lang="ko-KR" altLang="en-US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시</m:t>
                        </m:r>
                        <m:r>
                          <a:rPr lang="ko-KR" altLang="en-US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간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</m:acc>
                    <m:r>
                      <a:rPr lang="en-US" altLang="ko-KR" sz="18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𝒗</m:t>
                        </m:r>
                      </m:num>
                      <m:den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sz="1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sz="18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속도의 변화와 같은 방향을 가리키는 벡터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순간 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(Instantaneous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acceleration)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sz="18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unc>
                      <m:funcPr>
                        <m:ctrlPr>
                          <a:rPr lang="en-US" altLang="ko-KR" sz="18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uncPr>
                      <m:fName>
                        <m:limLow>
                          <m:limLowPr>
                            <m:ctrlP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limLowPr>
                          <m:e>
                            <m:r>
                              <m:rPr>
                                <m:sty m:val="p"/>
                              </m:rPr>
                              <a:rPr lang="en-US" altLang="ko-KR" sz="1800" b="0" i="0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lim</m:t>
                            </m:r>
                          </m:e>
                          <m:lim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𝑡</m:t>
                            </m:r>
                            <m:r>
                              <a:rPr lang="en-US" altLang="ko-KR" sz="18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→0</m:t>
                            </m:r>
                          </m:lim>
                        </m:limLow>
                      </m:fName>
                      <m:e>
                        <m:f>
                          <m:fPr>
                            <m:ctrlPr>
                              <a:rPr lang="en-US" altLang="ko-KR" sz="18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𝒗</m:t>
                            </m:r>
                          </m:num>
                          <m:den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∆</m:t>
                            </m:r>
                            <m:r>
                              <a:rPr lang="en-US" altLang="ko-KR" sz="1800" b="1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𝒕</m:t>
                            </m:r>
                          </m:den>
                        </m:f>
                      </m:e>
                    </m:func>
                    <m:r>
                      <a:rPr lang="en-US" altLang="ko-KR" sz="18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</m:oMath>
                </a14:m>
                <a:endParaRPr lang="en-US" altLang="ko-KR" sz="1800" b="0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2.3)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m/s, t=29 s,  v=260km/h</a:t>
                </a:r>
              </a:p>
              <a:p>
                <a:pPr lvl="1"/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</m:acc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260−0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29−0 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= +9.0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𝑘𝑚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SI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단위로 변환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4867275"/>
              </a:xfrm>
              <a:blipFill rotWithShape="0">
                <a:blip r:embed="rId2"/>
                <a:stretch>
                  <a:fillRect l="-138" t="-3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0952" y="1556792"/>
            <a:ext cx="4561002" cy="115212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4608" y="5355807"/>
            <a:ext cx="2592288" cy="60192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92372" y="5380699"/>
            <a:ext cx="2905125" cy="5715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3040" y="3129096"/>
            <a:ext cx="3768914" cy="222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9267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2.4 </a:t>
            </a:r>
            <a:r>
              <a:rPr lang="ko-KR" altLang="en-US" dirty="0" smtClean="0"/>
              <a:t>등가속도 운동에 대한 운동학 방정식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 나중 속도와 변위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𝑜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일때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𝑜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에  위치한다고 가정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 변수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x ,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: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</m:acc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</a:t>
                </a: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𝑜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처음속도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t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에서의 나중 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v , 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경과된 시간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: t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나중 속도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e>
                    </m:acc>
                    <m:r>
                      <a:rPr lang="en-US" altLang="ko-KR" sz="14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sz="14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sz="14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altLang="ko-KR" sz="1400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sz="1400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sz="1400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sz="1400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sz="1400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sz="1400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sz="1400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변위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평균속도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4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4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400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e>
                          <m:sub>
                            <m: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  <m: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sz="14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4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𝑡</m:t>
                            </m:r>
                          </m:e>
                          <m:sub>
                            <m:r>
                              <a:rPr lang="en-US" altLang="ko-KR" sz="14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den>
                    </m:f>
                    <m:r>
                      <a:rPr lang="en-US" altLang="ko-KR" sz="14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num>
                      <m:den>
                        <m: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den>
                    </m:f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sz="1400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    </m:t>
                    </m:r>
                    <m:r>
                      <a:rPr lang="en-US" altLang="ko-KR" sz="1400" b="1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sz="1400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sz="1400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400" b="1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400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sz="14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endParaRPr lang="en-US" altLang="ko-KR" sz="14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평균속도</a:t>
                </a:r>
                <a:r>
                  <a:rPr lang="en-US" altLang="ko-KR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ko-KR" sz="140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4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4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sz="14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sz="14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sSub>
                      <m:sSubPr>
                        <m:ctrlPr>
                          <a:rPr lang="en-US" altLang="ko-KR" sz="14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sz="14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sz="1400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sz="14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sz="1400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sz="14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</m:oMath>
                </a14:m>
                <a:r>
                  <a:rPr lang="en-US" altLang="ko-KR" sz="14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altLang="ko-KR" sz="1400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en-US" altLang="ko-KR" sz="1400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sz="14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acc>
                      <m:accPr>
                        <m:chr m:val="̅"/>
                        <m:ctrlP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accPr>
                      <m:e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acc>
                    <m:r>
                      <a:rPr lang="en-US" altLang="ko-KR" sz="14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sz="14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sz="14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sz="1400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sz="1400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d>
                    <m:r>
                      <a:rPr lang="en-US" altLang="ko-KR" sz="14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sz="14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2.4)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쾌속정의 변위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나중 속도 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𝒗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1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6.0</m:t>
                        </m:r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2.0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)(8.0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)=+22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변위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r>
                      <a:rPr lang="en-US" altLang="ko-KR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6.0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+22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)(8.0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)= +110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endParaRPr lang="en-US" altLang="ko-KR" b="0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변형된 </a:t>
                </a:r>
                <a:r>
                  <a:rPr lang="ko-KR" altLang="en-US" dirty="0" err="1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변위식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:</a:t>
                </a:r>
                <a14:m>
                  <m:oMath xmlns:m="http://schemas.openxmlformats.org/officeDocument/2006/math"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𝒂𝒕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b="1" dirty="0" smtClean="0">
                    <a:ea typeface="맑은 고딕" panose="020B0503020000020004" pitchFamily="50" charset="-127"/>
                  </a:rPr>
                  <a:t>                    </a:t>
                </a:r>
                <a14:m>
                  <m:oMath xmlns:m="http://schemas.openxmlformats.org/officeDocument/2006/math"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𝟎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num>
                      <m:den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den>
                    </m:f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시간을 모르고 있을 때 변위 구하는 식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</m:e>
                    </m:d>
                    <m:f>
                      <m:f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𝒗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𝟎</m:t>
                            </m:r>
                          </m:sub>
                        </m:sSub>
                      </m:num>
                      <m:den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den>
                    </m:f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𝒗</m:t>
                            </m:r>
                          </m:e>
                          <m:sup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p>
                        </m:sSup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p>
                          <m:sSup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𝒗</m:t>
                                </m:r>
                              </m:e>
                              <m:sub>
                                <m:r>
                                  <a:rPr lang="en-US" altLang="ko-KR" b="1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𝟎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p>
                        </m:sSup>
                      </m:num>
                      <m:den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  <a:blipFill>
                <a:blip r:embed="rId2"/>
                <a:stretch>
                  <a:fillRect l="-138" t="-358" b="-298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오른쪽 화살표 3"/>
          <p:cNvSpPr/>
          <p:nvPr/>
        </p:nvSpPr>
        <p:spPr bwMode="auto">
          <a:xfrm>
            <a:off x="3728864" y="3356992"/>
            <a:ext cx="216024" cy="7200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" name="오른쪽 화살표 6"/>
          <p:cNvSpPr/>
          <p:nvPr/>
        </p:nvSpPr>
        <p:spPr bwMode="auto">
          <a:xfrm>
            <a:off x="3806873" y="3717032"/>
            <a:ext cx="360040" cy="144016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463" y="2006073"/>
            <a:ext cx="2009856" cy="227818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556" y="4953567"/>
            <a:ext cx="3434892" cy="129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1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2.5 </a:t>
            </a:r>
            <a:r>
              <a:rPr lang="ko-KR" altLang="en-US" dirty="0" smtClean="0"/>
              <a:t>운동학 방정식의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응용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운동학 방정식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예제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2.5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가속되는 우주선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우주선의 속도</a:t>
                </a:r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𝑣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=±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𝑣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0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𝑎𝑥</m:t>
                        </m:r>
                      </m:e>
                    </m:rad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(3250  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/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+2(−10.0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)(215000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</m:t>
                        </m:r>
                      </m:e>
                    </m:rad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=+2500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2500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</m:oMath>
                </a14:m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  <a:blipFill rotWithShape="0"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560" y="1412776"/>
            <a:ext cx="4800600" cy="18669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45088" y="1511539"/>
            <a:ext cx="4006643" cy="4339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0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2.5 </a:t>
            </a:r>
            <a:r>
              <a:rPr lang="ko-KR" altLang="en-US" dirty="0" smtClean="0"/>
              <a:t>운동학 방정식의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응용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/>
          </p:cNvSpPr>
          <p:nvPr>
            <p:ph idx="1"/>
          </p:nvPr>
        </p:nvSpPr>
        <p:spPr>
          <a:xfrm>
            <a:off x="631824" y="1125538"/>
            <a:ext cx="8857679" cy="5111774"/>
          </a:xfrm>
        </p:spPr>
        <p:txBody>
          <a:bodyPr/>
          <a:lstStyle/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예제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2.6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모터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싸이클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타기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첫번째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구간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두번째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구간 </a:t>
            </a:r>
            <a:endParaRPr lang="en-US" altLang="ko-KR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모터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싸이클의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총 변위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120 m+ 160 m =280 m</a:t>
            </a:r>
            <a:endParaRPr lang="en-US" altLang="ko-KR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663" y="1340767"/>
            <a:ext cx="4352330" cy="1903651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099" y="1628800"/>
            <a:ext cx="3619500" cy="1143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0963" y="3322182"/>
            <a:ext cx="3752850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84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2.6 </a:t>
            </a:r>
            <a:r>
              <a:rPr lang="ko-KR" altLang="en-US" dirty="0" smtClean="0"/>
              <a:t>자 유 낙하</a:t>
            </a:r>
            <a:r>
              <a:rPr lang="en-US" altLang="ko-KR" dirty="0" smtClean="0"/>
              <a:t> </a:t>
            </a:r>
            <a:r>
              <a:rPr lang="ko-KR" altLang="en-US" dirty="0" smtClean="0"/>
              <a:t>물체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자유낙하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(Free fall)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중력의 영향으로 물체는 아래로 떨어진다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공기의 저항이 없다면 지상으로부터 같은 위치에 있는 모든 물체는 같은 가속도로 연직 아래로 떨어진다는 사실이 발견됨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낙하거리가 지구 반지름에 비해 작다면 가속도는 낙하하는 동안에 변하지 않고  일정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공기 저항이 무시되고 가속도가 거의 일정하게 되는 이상화된 운동을 자유낙하라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중력가속도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(Acceleration due to gravity)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자유낙하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가속도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g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=9.80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중력의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영향으로 물체는 아래로 떨어진다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2.7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떨어지는 돌멩이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3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초 후의 돌멩이의 변위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𝑦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3.0 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(−9.8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(3.00 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=−44.1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  <a:blipFill rotWithShape="0"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3546" y="2780928"/>
            <a:ext cx="2277028" cy="3024336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902" y="3933056"/>
            <a:ext cx="2365197" cy="219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721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2.6 </a:t>
            </a:r>
            <a:r>
              <a:rPr lang="ko-KR" altLang="en-US" dirty="0" smtClean="0"/>
              <a:t>자 유 낙하</a:t>
            </a:r>
            <a:r>
              <a:rPr lang="en-US" altLang="ko-KR" dirty="0" smtClean="0"/>
              <a:t> </a:t>
            </a:r>
            <a:r>
              <a:rPr lang="ko-KR" altLang="en-US" dirty="0" smtClean="0"/>
              <a:t>물체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/>
          </p:cNvSpPr>
          <p:nvPr>
            <p:ph idx="1"/>
          </p:nvPr>
        </p:nvSpPr>
        <p:spPr>
          <a:xfrm>
            <a:off x="631824" y="1125538"/>
            <a:ext cx="8857679" cy="5111774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자유낙하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(Free fall)</a:t>
            </a: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</p:txBody>
      </p:sp>
      <p:pic>
        <p:nvPicPr>
          <p:cNvPr id="8" name="Picture 2" descr="n예제 2-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34" y="1125537"/>
            <a:ext cx="7561634" cy="5132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2999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2.6 </a:t>
            </a:r>
            <a:r>
              <a:rPr lang="ko-KR" altLang="en-US" dirty="0" smtClean="0"/>
              <a:t>자 유 낙하</a:t>
            </a:r>
            <a:r>
              <a:rPr lang="en-US" altLang="ko-KR" dirty="0" smtClean="0"/>
              <a:t> </a:t>
            </a:r>
            <a:r>
              <a:rPr lang="ko-KR" altLang="en-US" dirty="0" smtClean="0"/>
              <a:t>물체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7173" name="내용 개체 틀 8"/>
          <p:cNvSpPr>
            <a:spLocks noGrp="1"/>
          </p:cNvSpPr>
          <p:nvPr>
            <p:ph idx="1"/>
          </p:nvPr>
        </p:nvSpPr>
        <p:spPr>
          <a:xfrm>
            <a:off x="631824" y="1125538"/>
            <a:ext cx="8857679" cy="5111774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자유낙하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(Free fall)</a:t>
            </a: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i="1" dirty="0">
              <a:latin typeface="Cambria Math" panose="02040503050406030204" pitchFamily="18" charset="0"/>
              <a:ea typeface="맑은 고딕" panose="020B0503020000020004" pitchFamily="50" charset="-127"/>
            </a:endParaRPr>
          </a:p>
          <a:p>
            <a:pPr lvl="1"/>
            <a:endParaRPr lang="en-US" altLang="ko-KR" dirty="0" smtClean="0">
              <a:latin typeface="Cambria Math" panose="02040503050406030204" pitchFamily="18" charset="0"/>
              <a:ea typeface="맑은 고딕" panose="020B0503020000020004" pitchFamily="50" charset="-127"/>
            </a:endParaRPr>
          </a:p>
        </p:txBody>
      </p:sp>
      <p:pic>
        <p:nvPicPr>
          <p:cNvPr id="7" name="Picture 2" descr="n예제 2-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880" y="1125538"/>
            <a:ext cx="7574488" cy="4932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556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2.7 </a:t>
            </a:r>
            <a:r>
              <a:rPr lang="ko-KR" altLang="en-US" dirty="0" smtClean="0"/>
              <a:t>그래프에 의한 속도와 가속도의 분석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그래프에 의한 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위치 대 시간의 그래프를 통해 속도를 알 수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그래프의  기울기가 속도에 해당한다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b="0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울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평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+8 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+4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2.11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자전거여행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  <a:blipFill rotWithShape="0"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7136" y="1156550"/>
            <a:ext cx="2951163" cy="228363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3364" y="2602106"/>
            <a:ext cx="4315201" cy="138702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20952" y="4161197"/>
            <a:ext cx="4984093" cy="186009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9139" y="4068913"/>
            <a:ext cx="3464055" cy="2088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472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2.7 </a:t>
            </a:r>
            <a:r>
              <a:rPr lang="ko-KR" altLang="en-US" dirty="0" smtClean="0"/>
              <a:t>그래프에 의한 속도와 가속도의 분석</a:t>
            </a:r>
          </a:p>
        </p:txBody>
      </p:sp>
      <p:sp>
        <p:nvSpPr>
          <p:cNvPr id="717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4B5BD20F-0CC2-40E0-A0D9-FC87CEB3F8DE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17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173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그래프에 의한 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속도가 변할 때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위치 대 시간의 그래프를 통해 속도를 알 수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 임의의 점에서의 곡선의 기울기가 순간 속도에 해당한다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: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𝑥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𝑡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𝑎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𝑡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b="0" dirty="0" smtClean="0">
                    <a:ea typeface="맑은 고딕" panose="020B0503020000020004" pitchFamily="50" charset="-127"/>
                  </a:rPr>
                  <a:t>임의의</a:t>
                </a:r>
                <a14:m>
                  <m:oMath xmlns:m="http://schemas.openxmlformats.org/officeDocument/2006/math">
                    <m:r>
                      <a:rPr lang="en-US" altLang="ko-KR" b="0" i="0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시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간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구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간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에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서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의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</m:t>
                    </m:r>
                    <m:r>
                      <a:rPr lang="ko-KR" altLang="en-US" b="0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</m:t>
                    </m:r>
                    <m:r>
                      <a:rPr lang="ko-KR" altLang="en-US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울</m:t>
                    </m:r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𝑥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순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도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+26 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5.0 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+5.2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그래프에 의한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가속도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시간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대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속도의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그래프를 통해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가속도를 알 수 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ko-KR" altLang="en-US" i="1" dirty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기울기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∆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𝑡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속도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12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 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6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i="1" dirty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7173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1824" y="1125538"/>
                <a:ext cx="8857679" cy="5111774"/>
              </a:xfrm>
              <a:blipFill rotWithShape="0">
                <a:blip r:embed="rId2"/>
                <a:stretch>
                  <a:fillRect l="-138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536" y="3356991"/>
            <a:ext cx="3456384" cy="285136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08984" y="3376432"/>
            <a:ext cx="4322045" cy="266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42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29094</TotalTime>
  <Words>1316</Words>
  <Application>Microsoft Office PowerPoint</Application>
  <PresentationFormat>A4 용지(210x297mm)</PresentationFormat>
  <Paragraphs>186</Paragraphs>
  <Slides>11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2.1 변위</vt:lpstr>
      <vt:lpstr>2.2 속력과 속도</vt:lpstr>
      <vt:lpstr>2.3 가속도</vt:lpstr>
      <vt:lpstr>2.4 등가속도 운동에 대한 운동학 방정식</vt:lpstr>
      <vt:lpstr>2.5 운동학 방정식의 응용</vt:lpstr>
      <vt:lpstr>2.5 운동학 방정식의 응용</vt:lpstr>
      <vt:lpstr>2.6 자 유 낙하 물체</vt:lpstr>
      <vt:lpstr>2.6 자 유 낙하 물체</vt:lpstr>
      <vt:lpstr>2.6 자 유 낙하 물체</vt:lpstr>
      <vt:lpstr>2.7 그래프에 의한 속도와 가속도의 분석</vt:lpstr>
      <vt:lpstr>2.7 그래프에 의한 속도와 가속도의 분석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937</cp:revision>
  <cp:lastPrinted>2001-01-04T08:41:07Z</cp:lastPrinted>
  <dcterms:created xsi:type="dcterms:W3CDTF">1998-07-27T04:31:16Z</dcterms:created>
  <dcterms:modified xsi:type="dcterms:W3CDTF">2022-03-16T07:41:28Z</dcterms:modified>
</cp:coreProperties>
</file>