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464" r:id="rId2"/>
    <p:sldId id="465" r:id="rId3"/>
    <p:sldId id="466" r:id="rId4"/>
    <p:sldId id="467" r:id="rId5"/>
    <p:sldId id="468" r:id="rId6"/>
    <p:sldId id="469" r:id="rId7"/>
    <p:sldId id="470" r:id="rId8"/>
    <p:sldId id="471" r:id="rId9"/>
    <p:sldId id="472" r:id="rId10"/>
    <p:sldId id="473" r:id="rId11"/>
    <p:sldId id="474" r:id="rId12"/>
    <p:sldId id="475" r:id="rId13"/>
    <p:sldId id="476" r:id="rId14"/>
    <p:sldId id="477" r:id="rId15"/>
    <p:sldId id="478" r:id="rId16"/>
  </p:sldIdLst>
  <p:sldSz cx="9906000" cy="6858000" type="A4"/>
  <p:notesSz cx="6797675" cy="9926638"/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5pPr>
    <a:lvl6pPr marL="2286000" algn="l" defTabSz="914400" rtl="0" eaLnBrk="1" latinLnBrk="1" hangingPunct="1"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6pPr>
    <a:lvl7pPr marL="2743200" algn="l" defTabSz="914400" rtl="0" eaLnBrk="1" latinLnBrk="1" hangingPunct="1"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7pPr>
    <a:lvl8pPr marL="3200400" algn="l" defTabSz="914400" rtl="0" eaLnBrk="1" latinLnBrk="1" hangingPunct="1"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8pPr>
    <a:lvl9pPr marL="3657600" algn="l" defTabSz="914400" rtl="0" eaLnBrk="1" latinLnBrk="1" hangingPunct="1"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42D2FF69-30AE-4C5A-BEFE-36FBDD32EE0D}">
          <p14:sldIdLst>
            <p14:sldId id="464"/>
            <p14:sldId id="465"/>
            <p14:sldId id="466"/>
            <p14:sldId id="467"/>
            <p14:sldId id="468"/>
            <p14:sldId id="469"/>
            <p14:sldId id="470"/>
            <p14:sldId id="471"/>
            <p14:sldId id="472"/>
            <p14:sldId id="473"/>
            <p14:sldId id="474"/>
            <p14:sldId id="475"/>
            <p14:sldId id="476"/>
            <p14:sldId id="477"/>
            <p14:sldId id="478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33CC"/>
    <a:srgbClr val="0066FF"/>
    <a:srgbClr val="9966FF"/>
    <a:srgbClr val="99FF66"/>
    <a:srgbClr val="FF9933"/>
    <a:srgbClr val="33CCFF"/>
    <a:srgbClr val="FF3300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81" autoAdjust="0"/>
    <p:restoredTop sz="94636" autoAdjust="0"/>
  </p:normalViewPr>
  <p:slideViewPr>
    <p:cSldViewPr>
      <p:cViewPr varScale="1">
        <p:scale>
          <a:sx n="108" d="100"/>
          <a:sy n="108" d="100"/>
        </p:scale>
        <p:origin x="13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9" d="100"/>
          <a:sy n="79" d="100"/>
        </p:scale>
        <p:origin x="331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92075"/>
            <a:ext cx="7429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ctr" anchorCtr="0" compatLnSpc="1">
            <a:prstTxWarp prst="textNoShape">
              <a:avLst/>
            </a:prstTxWarp>
            <a:spAutoFit/>
          </a:bodyPr>
          <a:lstStyle>
            <a:lvl1pPr algn="l" defTabSz="927100" eaLnBrk="1" latin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5360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805488" y="92075"/>
            <a:ext cx="9588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ctr" anchorCtr="0" compatLnSpc="1">
            <a:prstTxWarp prst="textNoShape">
              <a:avLst/>
            </a:prstTxWarp>
            <a:spAutoFit/>
          </a:bodyPr>
          <a:lstStyle>
            <a:lvl1pPr algn="r" defTabSz="927100" eaLnBrk="1" latin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5360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648825"/>
            <a:ext cx="7429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b" anchorCtr="0" compatLnSpc="1">
            <a:prstTxWarp prst="textNoShape">
              <a:avLst/>
            </a:prstTxWarp>
            <a:spAutoFit/>
          </a:bodyPr>
          <a:lstStyle>
            <a:lvl1pPr algn="l" defTabSz="927100" eaLnBrk="1" latin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5360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6351588" y="9648825"/>
            <a:ext cx="4127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b" anchorCtr="0" compatLnSpc="1">
            <a:prstTxWarp prst="textNoShape">
              <a:avLst/>
            </a:prstTxWarp>
            <a:spAutoFit/>
          </a:bodyPr>
          <a:lstStyle>
            <a:lvl1pPr algn="r" defTabSz="927100" eaLnBrk="1" latinLnBrk="1" hangingPunct="1">
              <a:defRPr sz="1200"/>
            </a:lvl1pPr>
          </a:lstStyle>
          <a:p>
            <a:pPr>
              <a:defRPr/>
            </a:pPr>
            <a:fld id="{85726588-9131-4606-8D7A-82FC008AF978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8845818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t" anchorCtr="0" compatLnSpc="1">
            <a:prstTxWarp prst="textNoShape">
              <a:avLst/>
            </a:prstTxWarp>
          </a:bodyPr>
          <a:lstStyle>
            <a:lvl1pPr algn="l" defTabSz="920750" eaLnBrk="1" latinLnBrk="1" hangingPunct="1">
              <a:spcBef>
                <a:spcPct val="0"/>
              </a:spcBef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t" anchorCtr="0" compatLnSpc="1">
            <a:prstTxWarp prst="textNoShape">
              <a:avLst/>
            </a:prstTxWarp>
          </a:bodyPr>
          <a:lstStyle>
            <a:lvl1pPr algn="r" defTabSz="920750" eaLnBrk="1" latinLnBrk="1" hangingPunct="1">
              <a:spcBef>
                <a:spcPct val="0"/>
              </a:spcBef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12788" y="746125"/>
            <a:ext cx="5375275" cy="37211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463" y="4716463"/>
            <a:ext cx="4984750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 smtClean="0"/>
              <a:t>마스터 문자열 유형을 편집하려면 누르십시오</a:t>
            </a:r>
            <a:r>
              <a:rPr lang="en-US" altLang="ko-KR" noProof="0" smtClean="0"/>
              <a:t>.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세째 수준</a:t>
            </a:r>
          </a:p>
          <a:p>
            <a:pPr lvl="3"/>
            <a:r>
              <a:rPr lang="ko-KR" altLang="en-US" noProof="0" smtClean="0"/>
              <a:t>네째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b" anchorCtr="0" compatLnSpc="1">
            <a:prstTxWarp prst="textNoShape">
              <a:avLst/>
            </a:prstTxWarp>
          </a:bodyPr>
          <a:lstStyle>
            <a:lvl1pPr algn="l" defTabSz="920750" eaLnBrk="1" latinLnBrk="1" hangingPunct="1">
              <a:spcBef>
                <a:spcPct val="0"/>
              </a:spcBef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b" anchorCtr="0" compatLnSpc="1">
            <a:prstTxWarp prst="textNoShape">
              <a:avLst/>
            </a:prstTxWarp>
          </a:bodyPr>
          <a:lstStyle>
            <a:lvl1pPr algn="r" defTabSz="920750" eaLnBrk="1" latinLnBrk="1" hangingPunct="1">
              <a:defRPr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48743FD0-3E67-47EC-A78B-483687686283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538333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8743FD0-3E67-47EC-A78B-483687686283}" type="slidenum">
              <a:rPr lang="en-US" altLang="ko-KR" smtClean="0"/>
              <a:pPr>
                <a:defRPr/>
              </a:pPr>
              <a:t>8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1714232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0" y="0"/>
            <a:ext cx="9906000" cy="13716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latinLnBrk="1" hangingPunct="1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6" name="Rectangle 20"/>
          <p:cNvSpPr>
            <a:spLocks noChangeArrowheads="1"/>
          </p:cNvSpPr>
          <p:nvPr/>
        </p:nvSpPr>
        <p:spPr bwMode="auto">
          <a:xfrm>
            <a:off x="412750" y="6248400"/>
            <a:ext cx="8915400" cy="76200"/>
          </a:xfrm>
          <a:prstGeom prst="rect">
            <a:avLst/>
          </a:prstGeom>
          <a:gradFill rotWithShape="0">
            <a:gsLst>
              <a:gs pos="0">
                <a:srgbClr val="660033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7" name="Rectangle 32"/>
          <p:cNvSpPr>
            <a:spLocks noChangeArrowheads="1"/>
          </p:cNvSpPr>
          <p:nvPr/>
        </p:nvSpPr>
        <p:spPr bwMode="auto">
          <a:xfrm>
            <a:off x="685800" y="990600"/>
            <a:ext cx="8832850" cy="76200"/>
          </a:xfrm>
          <a:prstGeom prst="rect">
            <a:avLst/>
          </a:prstGeom>
          <a:gradFill rotWithShape="0">
            <a:gsLst>
              <a:gs pos="0">
                <a:srgbClr val="CC0066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8" name="Text Box 41"/>
          <p:cNvSpPr txBox="1">
            <a:spLocks noChangeArrowheads="1"/>
          </p:cNvSpPr>
          <p:nvPr/>
        </p:nvSpPr>
        <p:spPr bwMode="auto">
          <a:xfrm>
            <a:off x="1219200" y="92075"/>
            <a:ext cx="5486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ko-KR" altLang="ko-KR" sz="1400" b="1" smtClean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graphicFrame>
        <p:nvGraphicFramePr>
          <p:cNvPr id="9" name="Object 46"/>
          <p:cNvGraphicFramePr>
            <a:graphicFrameLocks noChangeAspect="1"/>
          </p:cNvGraphicFramePr>
          <p:nvPr/>
        </p:nvGraphicFramePr>
        <p:xfrm>
          <a:off x="457200" y="6324600"/>
          <a:ext cx="771525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690" name="비트맵 이미지" r:id="rId3" imgW="771429" imgH="343039" progId="Paint.Picture">
                  <p:embed/>
                </p:oleObj>
              </mc:Choice>
              <mc:Fallback>
                <p:oleObj name="비트맵 이미지" r:id="rId3" imgW="771429" imgH="343039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6324600"/>
                        <a:ext cx="771525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47"/>
          <p:cNvSpPr>
            <a:spLocks noChangeArrowheads="1"/>
          </p:cNvSpPr>
          <p:nvPr/>
        </p:nvSpPr>
        <p:spPr bwMode="auto">
          <a:xfrm>
            <a:off x="7024688" y="228600"/>
            <a:ext cx="2347912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defRPr/>
            </a:pPr>
            <a:endParaRPr lang="ko-KR" altLang="en-US" sz="1400" b="1" smtClean="0">
              <a:solidFill>
                <a:srgbClr val="000099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6824663" y="115888"/>
            <a:ext cx="259238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r>
              <a:rPr lang="en-US" altLang="ko-KR" dirty="0" smtClean="0"/>
              <a:t>16. </a:t>
            </a:r>
            <a:r>
              <a:rPr lang="ko-KR" altLang="en-US" dirty="0" smtClean="0"/>
              <a:t>파동과</a:t>
            </a:r>
            <a:r>
              <a:rPr lang="en-US" altLang="ko-KR" dirty="0" smtClean="0"/>
              <a:t> </a:t>
            </a:r>
            <a:r>
              <a:rPr lang="ko-KR" altLang="en-US" dirty="0" smtClean="0"/>
              <a:t>소리 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32520" y="1268760"/>
            <a:ext cx="8642350" cy="4724400"/>
          </a:xfrm>
        </p:spPr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12" name="바닥글 개체 틀 3"/>
          <p:cNvSpPr>
            <a:spLocks noGrp="1"/>
          </p:cNvSpPr>
          <p:nvPr>
            <p:ph type="ftr" sz="quarter" idx="10"/>
          </p:nvPr>
        </p:nvSpPr>
        <p:spPr>
          <a:xfrm>
            <a:off x="7256463" y="6381750"/>
            <a:ext cx="1944687" cy="330200"/>
          </a:xfrm>
          <a:prstGeom prst="rect">
            <a:avLst/>
          </a:prstGeom>
        </p:spPr>
        <p:txBody>
          <a:bodyPr/>
          <a:lstStyle>
            <a:lvl1pPr algn="ctr" eaLnBrk="1" latinLnBrk="1" hangingPunct="1">
              <a:spcBef>
                <a:spcPct val="20000"/>
              </a:spcBef>
              <a:defRPr sz="1400" b="1">
                <a:solidFill>
                  <a:srgbClr val="0033CC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r>
              <a:rPr lang="ko-KR" altLang="en-US"/>
              <a:t>철도전기시스템학과</a:t>
            </a:r>
            <a:endParaRPr lang="ko-KR" altLang="en-US">
              <a:latin typeface="Arial" pitchFamily="34" charset="0"/>
            </a:endParaRPr>
          </a:p>
        </p:txBody>
      </p:sp>
      <p:sp>
        <p:nvSpPr>
          <p:cNvPr id="13" name="슬라이드 번호 개체 틀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70A5EB-6463-483A-A5F9-270127D2D252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6288539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0" y="0"/>
            <a:ext cx="9906000" cy="13716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latinLnBrk="1" hangingPunct="1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6" name="Rectangle 20"/>
          <p:cNvSpPr>
            <a:spLocks noChangeArrowheads="1"/>
          </p:cNvSpPr>
          <p:nvPr/>
        </p:nvSpPr>
        <p:spPr bwMode="auto">
          <a:xfrm>
            <a:off x="412750" y="6248400"/>
            <a:ext cx="8915400" cy="76200"/>
          </a:xfrm>
          <a:prstGeom prst="rect">
            <a:avLst/>
          </a:prstGeom>
          <a:gradFill rotWithShape="0">
            <a:gsLst>
              <a:gs pos="0">
                <a:srgbClr val="660033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7" name="Rectangle 32"/>
          <p:cNvSpPr>
            <a:spLocks noChangeArrowheads="1"/>
          </p:cNvSpPr>
          <p:nvPr/>
        </p:nvSpPr>
        <p:spPr bwMode="auto">
          <a:xfrm>
            <a:off x="685800" y="990600"/>
            <a:ext cx="8832850" cy="76200"/>
          </a:xfrm>
          <a:prstGeom prst="rect">
            <a:avLst/>
          </a:prstGeom>
          <a:gradFill rotWithShape="0">
            <a:gsLst>
              <a:gs pos="0">
                <a:srgbClr val="CC0066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8" name="Text Box 41"/>
          <p:cNvSpPr txBox="1">
            <a:spLocks noChangeArrowheads="1"/>
          </p:cNvSpPr>
          <p:nvPr/>
        </p:nvSpPr>
        <p:spPr bwMode="auto">
          <a:xfrm>
            <a:off x="1219200" y="92075"/>
            <a:ext cx="5486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ko-KR" altLang="ko-KR" sz="1400" b="1" smtClean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graphicFrame>
        <p:nvGraphicFramePr>
          <p:cNvPr id="9" name="Object 46"/>
          <p:cNvGraphicFramePr>
            <a:graphicFrameLocks noChangeAspect="1"/>
          </p:cNvGraphicFramePr>
          <p:nvPr/>
        </p:nvGraphicFramePr>
        <p:xfrm>
          <a:off x="457200" y="6324600"/>
          <a:ext cx="771525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714" name="비트맵 이미지" r:id="rId3" imgW="771429" imgH="343039" progId="Paint.Picture">
                  <p:embed/>
                </p:oleObj>
              </mc:Choice>
              <mc:Fallback>
                <p:oleObj name="비트맵 이미지" r:id="rId3" imgW="771429" imgH="343039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6324600"/>
                        <a:ext cx="771525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47"/>
          <p:cNvSpPr>
            <a:spLocks noChangeArrowheads="1"/>
          </p:cNvSpPr>
          <p:nvPr/>
        </p:nvSpPr>
        <p:spPr bwMode="auto">
          <a:xfrm>
            <a:off x="7024688" y="228600"/>
            <a:ext cx="2347912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defRPr/>
            </a:pPr>
            <a:endParaRPr lang="ko-KR" altLang="en-US" sz="1400" b="1" smtClean="0">
              <a:solidFill>
                <a:srgbClr val="000099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32520" y="1268760"/>
            <a:ext cx="8642350" cy="4724400"/>
          </a:xfrm>
        </p:spPr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11" name="바닥글 개체 틀 3"/>
          <p:cNvSpPr>
            <a:spLocks noGrp="1"/>
          </p:cNvSpPr>
          <p:nvPr>
            <p:ph type="ftr" sz="quarter" idx="10"/>
          </p:nvPr>
        </p:nvSpPr>
        <p:spPr>
          <a:xfrm>
            <a:off x="7256463" y="6381750"/>
            <a:ext cx="1944687" cy="330200"/>
          </a:xfrm>
          <a:prstGeom prst="rect">
            <a:avLst/>
          </a:prstGeom>
        </p:spPr>
        <p:txBody>
          <a:bodyPr/>
          <a:lstStyle>
            <a:lvl1pPr algn="ctr" eaLnBrk="1" latinLnBrk="1" hangingPunct="1">
              <a:spcBef>
                <a:spcPct val="20000"/>
              </a:spcBef>
              <a:defRPr sz="1400" b="1">
                <a:solidFill>
                  <a:srgbClr val="0033CC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r>
              <a:rPr lang="ko-KR" altLang="en-US"/>
              <a:t>철도전기시스템학과</a:t>
            </a:r>
            <a:endParaRPr lang="ko-KR" altLang="en-US">
              <a:latin typeface="Arial" pitchFamily="34" charset="0"/>
            </a:endParaRPr>
          </a:p>
        </p:txBody>
      </p:sp>
      <p:sp>
        <p:nvSpPr>
          <p:cNvPr id="12" name="슬라이드 번호 개체 틀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1BFC79-29D4-4208-B10F-3AA8C4B2E8D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0375026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oleObject" Target="../embeddings/oleObject1.bin"/><Relationship Id="rId4" Type="http://schemas.openxmlformats.org/officeDocument/2006/relationships/vmlDrawing" Target="../drawings/vmlDrawing1.v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0"/>
            <a:ext cx="9906000" cy="13716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latinLnBrk="1" hangingPunct="1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457200"/>
            <a:ext cx="88328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ko-KR" altLang="ko-KR" smtClean="0"/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371600"/>
            <a:ext cx="8642350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문자열 유형을 편집하려면 누르십시오</a:t>
            </a:r>
            <a:r>
              <a:rPr lang="en-US" altLang="ko-KR" smtClean="0"/>
              <a:t>.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세째 수준</a:t>
            </a:r>
          </a:p>
          <a:p>
            <a:pPr lvl="3"/>
            <a:r>
              <a:rPr lang="ko-KR" altLang="en-US" smtClean="0"/>
              <a:t>네째 수준</a:t>
            </a:r>
          </a:p>
          <a:p>
            <a:pPr lvl="4"/>
            <a:r>
              <a:rPr lang="ko-KR" altLang="en-US" smtClean="0"/>
              <a:t>다섯째 수준</a:t>
            </a:r>
          </a:p>
          <a:p>
            <a:pPr lvl="4"/>
            <a:endParaRPr lang="en-US" altLang="ko-KR" smtClean="0"/>
          </a:p>
        </p:txBody>
      </p:sp>
      <p:sp>
        <p:nvSpPr>
          <p:cNvPr id="1029" name="Rectangle 20"/>
          <p:cNvSpPr>
            <a:spLocks noChangeArrowheads="1"/>
          </p:cNvSpPr>
          <p:nvPr/>
        </p:nvSpPr>
        <p:spPr bwMode="auto">
          <a:xfrm>
            <a:off x="415925" y="6237288"/>
            <a:ext cx="8915400" cy="76200"/>
          </a:xfrm>
          <a:prstGeom prst="rect">
            <a:avLst/>
          </a:prstGeom>
          <a:gradFill rotWithShape="0">
            <a:gsLst>
              <a:gs pos="0">
                <a:srgbClr val="660033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1030" name="Rectangle 32"/>
          <p:cNvSpPr>
            <a:spLocks noChangeArrowheads="1"/>
          </p:cNvSpPr>
          <p:nvPr/>
        </p:nvSpPr>
        <p:spPr bwMode="auto">
          <a:xfrm>
            <a:off x="685800" y="990600"/>
            <a:ext cx="8832850" cy="76200"/>
          </a:xfrm>
          <a:prstGeom prst="rect">
            <a:avLst/>
          </a:prstGeom>
          <a:gradFill rotWithShape="0">
            <a:gsLst>
              <a:gs pos="0">
                <a:srgbClr val="CC0066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1031" name="Text Box 41"/>
          <p:cNvSpPr txBox="1">
            <a:spLocks noChangeArrowheads="1"/>
          </p:cNvSpPr>
          <p:nvPr/>
        </p:nvSpPr>
        <p:spPr bwMode="auto">
          <a:xfrm>
            <a:off x="1219200" y="92075"/>
            <a:ext cx="5486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ko-KR" altLang="ko-KR" sz="1400" b="1" smtClean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graphicFrame>
        <p:nvGraphicFramePr>
          <p:cNvPr id="1032" name="Object 46"/>
          <p:cNvGraphicFramePr>
            <a:graphicFrameLocks noChangeAspect="1"/>
          </p:cNvGraphicFramePr>
          <p:nvPr/>
        </p:nvGraphicFramePr>
        <p:xfrm>
          <a:off x="631825" y="6308725"/>
          <a:ext cx="771525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1" name="비트맵 이미지" r:id="rId5" imgW="771429" imgH="343039" progId="Paint.Picture">
                  <p:embed/>
                </p:oleObj>
              </mc:Choice>
              <mc:Fallback>
                <p:oleObj name="비트맵 이미지" r:id="rId5" imgW="771429" imgH="343039" progId="Paint.Picture">
                  <p:embed/>
                  <p:pic>
                    <p:nvPicPr>
                      <p:cNvPr id="0" name="Object 4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1825" y="6308725"/>
                        <a:ext cx="771525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47"/>
          <p:cNvSpPr>
            <a:spLocks noChangeArrowheads="1"/>
          </p:cNvSpPr>
          <p:nvPr/>
        </p:nvSpPr>
        <p:spPr bwMode="auto">
          <a:xfrm>
            <a:off x="7024688" y="228600"/>
            <a:ext cx="2347912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defRPr/>
            </a:pPr>
            <a:endParaRPr lang="ko-KR" altLang="en-US" sz="1400" b="1" smtClean="0">
              <a:solidFill>
                <a:srgbClr val="000099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11" name="슬라이드 번호 개체 틀 10"/>
          <p:cNvSpPr>
            <a:spLocks noGrp="1"/>
          </p:cNvSpPr>
          <p:nvPr>
            <p:ph type="sldNum" sz="quarter" idx="4"/>
          </p:nvPr>
        </p:nvSpPr>
        <p:spPr>
          <a:xfrm>
            <a:off x="4592638" y="6381750"/>
            <a:ext cx="511175" cy="2159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latinLnBrk="1" hangingPunct="1">
              <a:spcBef>
                <a:spcPct val="20000"/>
              </a:spcBef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2132CC75-150D-4B3D-9B74-723B0BF62B7C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13" name="Rectangle 7"/>
          <p:cNvSpPr txBox="1">
            <a:spLocks noChangeArrowheads="1"/>
          </p:cNvSpPr>
          <p:nvPr/>
        </p:nvSpPr>
        <p:spPr bwMode="auto">
          <a:xfrm>
            <a:off x="704850" y="6308725"/>
            <a:ext cx="7993063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>
            <a:lvl1pPr algn="ctr">
              <a:spcBef>
                <a:spcPct val="0"/>
              </a:spcBef>
              <a:buClrTx/>
              <a:buFontTx/>
              <a:buNone/>
              <a:defRPr sz="1400" b="1">
                <a:solidFill>
                  <a:srgbClr val="0000FF"/>
                </a:solidFill>
              </a:defRPr>
            </a:lvl1pPr>
          </a:lstStyle>
          <a:p>
            <a:pPr eaLnBrk="1" latinLnBrk="1" hangingPunct="1">
              <a:defRPr/>
            </a:pPr>
            <a:r>
              <a:rPr lang="en-US" altLang="ko-KR" dirty="0" smtClean="0"/>
              <a:t>                                                                                   </a:t>
            </a:r>
            <a:endParaRPr lang="ko-KR" altLang="en-US" dirty="0"/>
          </a:p>
        </p:txBody>
      </p:sp>
      <p:sp>
        <p:nvSpPr>
          <p:cNvPr id="14" name="Rectangle 7"/>
          <p:cNvSpPr txBox="1">
            <a:spLocks noChangeArrowheads="1"/>
          </p:cNvSpPr>
          <p:nvPr/>
        </p:nvSpPr>
        <p:spPr bwMode="auto">
          <a:xfrm>
            <a:off x="920750" y="4508500"/>
            <a:ext cx="7993063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>
            <a:lvl1pPr algn="ctr">
              <a:spcBef>
                <a:spcPct val="0"/>
              </a:spcBef>
              <a:buClrTx/>
              <a:buFontTx/>
              <a:buNone/>
              <a:defRPr sz="1400" b="1">
                <a:solidFill>
                  <a:srgbClr val="0000FF"/>
                </a:solidFill>
              </a:defRPr>
            </a:lvl1pPr>
          </a:lstStyle>
          <a:p>
            <a:pPr eaLnBrk="1" latinLnBrk="1" hangingPunct="1">
              <a:defRPr/>
            </a:pPr>
            <a:r>
              <a:rPr lang="en-US" altLang="ko-KR" dirty="0" smtClean="0"/>
              <a:t>                                                                                   </a:t>
            </a:r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</p:sldLayoutIdLst>
  <p:hf hdr="0" dt="0"/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+mj-lt"/>
          <a:ea typeface="+mj-ea"/>
          <a:cs typeface="휴먼고딕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lr>
          <a:srgbClr val="CC0066"/>
        </a:buClr>
        <a:buFont typeface="굴림체" panose="020B0609000101010101" pitchFamily="49" charset="-127"/>
        <a:buChar char="▣"/>
        <a:defRPr kumimoji="1" sz="3200">
          <a:solidFill>
            <a:schemeClr val="tx1"/>
          </a:solidFill>
          <a:latin typeface="+mn-lt"/>
          <a:ea typeface="+mn-ea"/>
          <a:cs typeface="중고딕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lr>
          <a:srgbClr val="6600CC"/>
        </a:buClr>
        <a:buFont typeface="굴림체" panose="020B0609000101010101" pitchFamily="49" charset="-127"/>
        <a:buChar char="◈"/>
        <a:defRPr kumimoji="1" sz="1400">
          <a:solidFill>
            <a:schemeClr val="tx1"/>
          </a:solidFill>
          <a:latin typeface="+mn-lt"/>
          <a:ea typeface="+mn-ea"/>
          <a:cs typeface="중고딕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200">
          <a:solidFill>
            <a:schemeClr val="tx1"/>
          </a:solidFill>
          <a:latin typeface="+mn-lt"/>
          <a:ea typeface="+mn-ea"/>
          <a:cs typeface="중고딕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400">
          <a:solidFill>
            <a:schemeClr val="tx1"/>
          </a:solidFill>
          <a:latin typeface="+mj-lt"/>
          <a:ea typeface="+mj-ea"/>
          <a:cs typeface="중고딕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  <a:cs typeface="중고딕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16.1 </a:t>
            </a:r>
            <a:r>
              <a:rPr lang="ko-KR" altLang="en-US" dirty="0" smtClean="0"/>
              <a:t>파동의 성질 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1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수면파의 </a:t>
                </a:r>
                <a:r>
                  <a:rPr lang="ko-KR" altLang="en-US" sz="1600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공통적인성질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파동은 교란 하면서 진행한다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파동은 한곳에서 다른 곳으로 에너지를 전달한다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r>
                  <a:rPr lang="ko-KR" altLang="en-US" sz="1600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횡파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발생  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b="0" dirty="0" smtClean="0">
                    <a:ea typeface="맑은 고딕" panose="020B0503020000020004" pitchFamily="50" charset="-127"/>
                  </a:rPr>
                  <a:t>파</a:t>
                </a:r>
                <a14:m>
                  <m:oMath xmlns:m="http://schemas.openxmlformats.org/officeDocument/2006/math"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동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은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위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쪽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과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아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래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쪽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부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분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을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교대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로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반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복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하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면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서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오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른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쪽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으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로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진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행</m:t>
                    </m:r>
                  </m:oMath>
                </a14:m>
                <a:endParaRPr lang="en-US" altLang="ko-KR" i="1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점</a:t>
                </a:r>
                <a14:m>
                  <m:oMath xmlns:m="http://schemas.openxmlformats.org/officeDocument/2006/math"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의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움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직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임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은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파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동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의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진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행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방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향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과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수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직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으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로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일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어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난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다</m:t>
                    </m:r>
                  </m:oMath>
                </a14:m>
                <a:endParaRPr lang="en-US" altLang="ko-KR" i="1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b="0" dirty="0" smtClean="0">
                    <a:ea typeface="맑은 고딕" panose="020B0503020000020004" pitchFamily="50" charset="-127"/>
                  </a:rPr>
                  <a:t>파</a:t>
                </a:r>
                <a14:m>
                  <m:oMath xmlns:m="http://schemas.openxmlformats.org/officeDocument/2006/math"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동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의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진행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방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향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에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수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직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인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방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향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으로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교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란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이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발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생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하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는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파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동</m:t>
                    </m:r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종파 발생 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파동은  교대로 진행되는 일련의 압축된 영역과 늘어난 </a:t>
                </a:r>
                <a:r>
                  <a:rPr lang="ko-KR" altLang="en-US" dirty="0" err="1" smtClean="0">
                    <a:ea typeface="맑은 고딕" panose="020B0503020000020004" pitchFamily="50" charset="-127"/>
                  </a:rPr>
                  <a:t>영역으로구성된다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이 영역은 오른쪽으로 진행되며 두 영역 사이의 거리가 좁혀지고 넓어지고를 반복한다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. </a:t>
                </a:r>
              </a:p>
              <a:p>
                <a:pPr lvl="1"/>
                <a:r>
                  <a:rPr lang="ko-KR" altLang="en-US" dirty="0">
                    <a:ea typeface="맑은 고딕" panose="020B0503020000020004" pitchFamily="50" charset="-127"/>
                  </a:rPr>
                  <a:t>파</a:t>
                </a:r>
                <a14:m>
                  <m:oMath xmlns:m="http://schemas.openxmlformats.org/officeDocument/2006/math"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동의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진행방향에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평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행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한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방향으로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교란이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발생하는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파동</m:t>
                    </m:r>
                  </m:oMath>
                </a14:m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  <a:blipFill rotWithShape="0"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69224" y="1118672"/>
            <a:ext cx="2304256" cy="2083015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4568" y="4077072"/>
            <a:ext cx="2808312" cy="2039749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85617" y="4134611"/>
            <a:ext cx="3501320" cy="181466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16.2 </a:t>
            </a:r>
            <a:r>
              <a:rPr lang="ko-KR" altLang="en-US" dirty="0" smtClean="0"/>
              <a:t>주기적인 파동 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2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704527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파원에 의해 같은 모양이 반복해서 생기는 </a:t>
                </a:r>
                <a:r>
                  <a:rPr lang="ko-KR" altLang="en-US" sz="1600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횡파와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종파  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횡파의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그래프 표현  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b="0" dirty="0" smtClean="0">
                    <a:ea typeface="맑은 고딕" panose="020B0503020000020004" pitchFamily="50" charset="-127"/>
                  </a:rPr>
                  <a:t>색칠한 부분이 파동의 한사이클 </a:t>
                </a:r>
                <a:endParaRPr lang="en-US" altLang="ko-KR" b="0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>
                    <a:ea typeface="맑은 고딕" panose="020B0503020000020004" pitchFamily="50" charset="-127"/>
                  </a:rPr>
                  <a:t>진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폭</a:t>
                </a:r>
                <a:r>
                  <a:rPr lang="en-US" altLang="ko-KR" dirty="0"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altLang="ko-KR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amplitude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en-US" altLang="ko-KR" b="0" i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: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교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란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되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지</m:t>
                    </m:r>
                    <m:r>
                      <a:rPr lang="en-US" altLang="ko-KR" b="0" i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않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은</m:t>
                    </m:r>
                    <m:r>
                      <a:rPr lang="en-US" altLang="ko-KR" b="0" i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위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치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로</m:t>
                    </m:r>
                    <m:r>
                      <a:rPr lang="en-US" altLang="ko-KR" b="0" i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부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터</m:t>
                    </m:r>
                    <m:r>
                      <a:rPr lang="en-US" altLang="ko-KR" b="0" i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매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질</m:t>
                    </m:r>
                    <m:r>
                      <a:rPr lang="en-US" altLang="ko-KR" b="0" i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입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자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의</m:t>
                    </m:r>
                    <m:r>
                      <a:rPr lang="en-US" altLang="ko-KR" b="0" i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최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대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변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위</m:t>
                    </m:r>
                    <m:r>
                      <a:rPr lang="en-US" altLang="ko-KR" b="0" i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</m:oMath>
                </a14:m>
                <a:endParaRPr lang="en-US" altLang="ko-KR" b="0" i="0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marL="457200" lvl="1" indent="0">
                  <a:buNone/>
                </a:pPr>
                <a:r>
                  <a:rPr lang="en-US" altLang="ko-KR" b="0" dirty="0" smtClean="0">
                    <a:ea typeface="맑은 고딕" panose="020B0503020000020004" pitchFamily="50" charset="-127"/>
                  </a:rPr>
                  <a:t>                              </a:t>
                </a:r>
                <a14:m>
                  <m:oMath xmlns:m="http://schemas.openxmlformats.org/officeDocument/2006/math">
                    <m:r>
                      <a:rPr lang="en-US" altLang="ko-KR" b="0" i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마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루</m:t>
                    </m:r>
                    <m:r>
                      <a:rPr lang="en-US" altLang="ko-KR" b="0" i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혹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은</m:t>
                    </m:r>
                    <m:r>
                      <a:rPr lang="en-US" altLang="ko-KR" b="0" i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가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장</m:t>
                    </m:r>
                    <m:r>
                      <a:rPr lang="en-US" altLang="ko-KR" b="0" i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높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은</m:t>
                    </m:r>
                    <m:r>
                      <a:rPr lang="en-US" altLang="ko-KR" b="0" i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점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과</m:t>
                    </m:r>
                    <m:r>
                      <a:rPr lang="en-US" altLang="ko-KR" b="0" i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교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란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되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지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않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은</m:t>
                    </m:r>
                    <m:r>
                      <a:rPr lang="en-US" altLang="ko-KR" b="0" i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위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치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사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이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의</m:t>
                    </m:r>
                    <m:r>
                      <a:rPr lang="en-US" altLang="ko-KR" b="0" i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거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리</m:t>
                    </m:r>
                    <m:r>
                      <a:rPr lang="en-US" altLang="ko-KR" b="0" i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</m:oMath>
                </a14:m>
                <a:r>
                  <a:rPr lang="en-US" altLang="ko-KR" b="0" i="0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,</a:t>
                </a:r>
                <a:r>
                  <a:rPr lang="ko-KR" altLang="en-US" dirty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또</a:t>
                </a:r>
                <a14:m>
                  <m:oMath xmlns:m="http://schemas.openxmlformats.org/officeDocument/2006/math">
                    <m:r>
                      <a:rPr lang="ko-KR" altLang="en-US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는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골</m:t>
                    </m:r>
                    <m:r>
                      <a:rPr lang="en-US" altLang="ko-KR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혹은</m:t>
                    </m:r>
                    <m:r>
                      <a:rPr lang="en-US" altLang="ko-KR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가장</m:t>
                    </m:r>
                    <m:r>
                      <a:rPr lang="en-US" altLang="ko-KR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낮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은</m:t>
                    </m:r>
                    <m:r>
                      <a:rPr lang="en-US" altLang="ko-KR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                                           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점과</m:t>
                    </m:r>
                    <m:r>
                      <a:rPr lang="en-US" altLang="ko-KR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교란되지않은</m:t>
                    </m:r>
                    <m:r>
                      <a:rPr lang="en-US" altLang="ko-KR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위치사이의</m:t>
                    </m:r>
                    <m:r>
                      <a:rPr lang="en-US" altLang="ko-KR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거리</m:t>
                    </m:r>
                    <m:r>
                      <a:rPr lang="en-US" altLang="ko-KR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</m:oMath>
                </a14:m>
                <a:endParaRPr lang="en-US" altLang="ko-KR" b="0" i="0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파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장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𝑤𝑎𝑣𝑒𝑙𝑒𝑛𝑔𝑡</m:t>
                        </m:r>
                        <m:r>
                          <m:rPr>
                            <m:sty m:val="p"/>
                          </m:rPr>
                          <a:rPr lang="en-US" altLang="ko-KR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h</m:t>
                        </m:r>
                      </m:e>
                    </m:d>
                    <m:r>
                      <a:rPr lang="en-US" altLang="ko-KR" b="0" i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m:rPr>
                        <m:sty m:val="p"/>
                      </m:rPr>
                      <a:rPr lang="el-GR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λ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:</m:t>
                    </m:r>
                  </m:oMath>
                </a14:m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파동의 한 사이클의 수평거리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주기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𝑝𝑒𝑟𝑖𝑜𝑑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𝑇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:</m:t>
                    </m:r>
                  </m:oMath>
                </a14:m>
                <a:r>
                  <a:rPr lang="en-US" altLang="ko-KR" b="0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b="0" dirty="0" smtClean="0">
                    <a:ea typeface="맑은 고딕" panose="020B0503020000020004" pitchFamily="50" charset="-127"/>
                  </a:rPr>
                  <a:t>완전하게 위와 아래로 한 사이클 운동하는데 걸리는 시간 </a:t>
                </a:r>
                <a:endParaRPr lang="en-US" altLang="ko-KR" b="0" dirty="0" smtClean="0">
                  <a:ea typeface="맑은 고딕" panose="020B0503020000020004" pitchFamily="50" charset="-127"/>
                </a:endParaRPr>
              </a:p>
              <a:p>
                <a:pPr marL="457200" lvl="1" indent="0">
                  <a:buNone/>
                </a:pPr>
                <a:r>
                  <a:rPr lang="ko-KR" altLang="en-US" dirty="0" smtClean="0">
                    <a:ea typeface="맑은 고딕" panose="020B0503020000020004" pitchFamily="50" charset="-127"/>
                  </a:rPr>
                  <a:t>                            파동이  한 파장의 거리를 움직이는데 걸리는 시간 </a:t>
                </a:r>
              </a:p>
              <a:p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파동의 주기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파장 속력 사이의 관계식  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𝑓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𝑇</m:t>
                        </m:r>
                      </m:den>
                    </m:f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, </a:t>
                </a: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각각의 칸의 길이 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 err="1" smtClean="0">
                    <a:ea typeface="맑은 고딕" panose="020B0503020000020004" pitchFamily="50" charset="-127"/>
                  </a:rPr>
                  <a:t>한칸이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 지나가는데 걸리는 시간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T </a:t>
                </a: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𝑣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ko-KR" altLang="en-US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𝜆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𝑇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𝑓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𝜆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 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←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𝑓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=1/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𝑇</m:t>
                    </m:r>
                  </m:oMath>
                </a14:m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04527" y="1118672"/>
                <a:ext cx="8928993" cy="5118640"/>
              </a:xfrm>
              <a:blipFill rotWithShape="0">
                <a:blip r:embed="rId2"/>
                <a:stretch>
                  <a:fillRect l="-137" t="-358" b="-119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536" y="3546421"/>
            <a:ext cx="3413548" cy="1374081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92129" y="3489556"/>
            <a:ext cx="3005905" cy="1487809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3201" y="4509120"/>
            <a:ext cx="2213556" cy="1728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346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16.4 </a:t>
            </a:r>
            <a:r>
              <a:rPr lang="ko-KR" altLang="en-US" dirty="0" smtClean="0"/>
              <a:t>파동의 수학적 표현 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3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704527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파동이 매질 속에서 진행할 때 파동은 교란되지 않은 위치로부터 매질입자를 이동시킨다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파동의 변위에 대한 식   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𝑥</m:t>
                    </m:r>
                  </m:oMath>
                </a14:m>
                <a:r>
                  <a:rPr lang="ko-KR" altLang="en-US" b="0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방향으로 진행하는 파동에 의한 입자의 변위를 나타내는 식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marL="457200" lvl="1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ko-KR" b="0" i="1" smtClean="0">
                          <a:latin typeface="Cambria Math" panose="02040503050406030204" pitchFamily="18" charset="0"/>
                          <a:ea typeface="맑은 고딕" panose="020B0503020000020004" pitchFamily="50" charset="-127"/>
                        </a:rPr>
                        <m:t>𝑦</m:t>
                      </m:r>
                      <m:r>
                        <a:rPr lang="en-US" altLang="ko-KR" b="0" i="1" smtClean="0">
                          <a:latin typeface="Cambria Math" panose="02040503050406030204" pitchFamily="18" charset="0"/>
                          <a:ea typeface="맑은 고딕" panose="020B0503020000020004" pitchFamily="50" charset="-127"/>
                        </a:rPr>
                        <m:t>=</m:t>
                      </m:r>
                      <m:r>
                        <a:rPr lang="en-US" altLang="ko-KR" b="0" i="1" smtClean="0">
                          <a:latin typeface="Cambria Math" panose="02040503050406030204" pitchFamily="18" charset="0"/>
                          <a:ea typeface="맑은 고딕" panose="020B0503020000020004" pitchFamily="50" charset="-127"/>
                        </a:rPr>
                        <m:t>𝐴𝑠𝑖𝑛</m:t>
                      </m:r>
                      <m:d>
                        <m:d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  <a:ea typeface="맑은 고딕" panose="020B0503020000020004" pitchFamily="50" charset="-127"/>
                            </a:rPr>
                          </m:ctrlPr>
                        </m:d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맑은 고딕" panose="020B0503020000020004" pitchFamily="50" charset="-127"/>
                            </a:rPr>
                            <m:t>2</m:t>
                          </m:r>
                          <m:r>
                            <a:rPr lang="ko-KR" altLang="en-US" b="0" i="1" smtClean="0">
                              <a:latin typeface="Cambria Math" panose="02040503050406030204" pitchFamily="18" charset="0"/>
                              <a:ea typeface="맑은 고딕" panose="020B0503020000020004" pitchFamily="50" charset="-127"/>
                            </a:rPr>
                            <m:t>𝜋</m:t>
                          </m:r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맑은 고딕" panose="020B0503020000020004" pitchFamily="50" charset="-127"/>
                            </a:rPr>
                            <m:t>𝑓𝑡</m:t>
                          </m:r>
                          <m:r>
                            <a:rPr lang="en-US" altLang="ko-KR" b="0" i="1" smtClean="0">
                              <a:latin typeface="Cambria Math" panose="02040503050406030204" pitchFamily="18" charset="0"/>
                              <a:ea typeface="맑은 고딕" panose="020B0503020000020004" pitchFamily="50" charset="-127"/>
                            </a:rPr>
                            <m:t>−</m:t>
                          </m:r>
                          <m:f>
                            <m:fPr>
                              <m:ctrlPr>
                                <a:rPr lang="en-US" altLang="ko-KR" b="0" i="1" smtClean="0">
                                  <a:latin typeface="Cambria Math" panose="02040503050406030204" pitchFamily="18" charset="0"/>
                                  <a:ea typeface="맑은 고딕" panose="020B0503020000020004" pitchFamily="50" charset="-127"/>
                                </a:rPr>
                              </m:ctrlPr>
                            </m:fPr>
                            <m:num>
                              <m:r>
                                <a:rPr lang="en-US" altLang="ko-KR" b="0" i="1" smtClean="0">
                                  <a:latin typeface="Cambria Math" panose="02040503050406030204" pitchFamily="18" charset="0"/>
                                  <a:ea typeface="맑은 고딕" panose="020B0503020000020004" pitchFamily="50" charset="-127"/>
                                </a:rPr>
                                <m:t>2</m:t>
                              </m:r>
                              <m:r>
                                <a:rPr lang="ko-KR" altLang="en-US" b="0" i="1" smtClean="0">
                                  <a:latin typeface="Cambria Math" panose="02040503050406030204" pitchFamily="18" charset="0"/>
                                  <a:ea typeface="맑은 고딕" panose="020B0503020000020004" pitchFamily="50" charset="-127"/>
                                </a:rPr>
                                <m:t>𝜋</m:t>
                              </m:r>
                              <m:r>
                                <a:rPr lang="en-US" altLang="ko-KR" b="0" i="1" smtClean="0">
                                  <a:latin typeface="Cambria Math" panose="02040503050406030204" pitchFamily="18" charset="0"/>
                                  <a:ea typeface="맑은 고딕" panose="020B0503020000020004" pitchFamily="50" charset="-127"/>
                                </a:rPr>
                                <m:t>𝑥</m:t>
                              </m:r>
                            </m:num>
                            <m:den>
                              <m:r>
                                <a:rPr lang="ko-KR" altLang="en-US" b="0" i="1" smtClean="0">
                                  <a:latin typeface="Cambria Math" panose="02040503050406030204" pitchFamily="18" charset="0"/>
                                  <a:ea typeface="맑은 고딕" panose="020B0503020000020004" pitchFamily="50" charset="-127"/>
                                </a:rPr>
                                <m:t>𝜆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en-US" altLang="ko-KR" b="0" dirty="0" smtClean="0"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𝑥</m:t>
                    </m:r>
                  </m:oMath>
                </a14:m>
                <a:r>
                  <a:rPr lang="ko-KR" altLang="en-US" dirty="0">
                    <a:ea typeface="맑은 고딕" panose="020B0503020000020004" pitchFamily="50" charset="-127"/>
                  </a:rPr>
                  <a:t> 방향으로 진행하는 파동에 의한 입자의 변위를 나타내는 식 </a:t>
                </a:r>
                <a:endParaRPr lang="en-US" altLang="ko-KR" dirty="0">
                  <a:ea typeface="맑은 고딕" panose="020B0503020000020004" pitchFamily="50" charset="-127"/>
                </a:endParaRPr>
              </a:p>
              <a:p>
                <a:pPr marL="457200" lvl="1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ko-KR" i="1">
                          <a:latin typeface="Cambria Math" panose="02040503050406030204" pitchFamily="18" charset="0"/>
                          <a:ea typeface="맑은 고딕" panose="020B0503020000020004" pitchFamily="50" charset="-127"/>
                        </a:rPr>
                        <m:t>𝑦</m:t>
                      </m:r>
                      <m:r>
                        <a:rPr lang="en-US" altLang="ko-KR" i="1">
                          <a:latin typeface="Cambria Math" panose="02040503050406030204" pitchFamily="18" charset="0"/>
                          <a:ea typeface="맑은 고딕" panose="020B0503020000020004" pitchFamily="50" charset="-127"/>
                        </a:rPr>
                        <m:t>=</m:t>
                      </m:r>
                      <m:r>
                        <a:rPr lang="en-US" altLang="ko-KR" i="1">
                          <a:latin typeface="Cambria Math" panose="02040503050406030204" pitchFamily="18" charset="0"/>
                          <a:ea typeface="맑은 고딕" panose="020B0503020000020004" pitchFamily="50" charset="-127"/>
                        </a:rPr>
                        <m:t>𝐴𝑠𝑖𝑛</m:t>
                      </m:r>
                      <m:r>
                        <a:rPr lang="en-US" altLang="ko-KR" i="1">
                          <a:latin typeface="Cambria Math" panose="02040503050406030204" pitchFamily="18" charset="0"/>
                          <a:ea typeface="맑은 고딕" panose="020B0503020000020004" pitchFamily="50" charset="-127"/>
                        </a:rPr>
                        <m:t>(2</m:t>
                      </m:r>
                      <m:r>
                        <a:rPr lang="ko-KR" altLang="en-US" i="1">
                          <a:latin typeface="Cambria Math" panose="02040503050406030204" pitchFamily="18" charset="0"/>
                          <a:ea typeface="맑은 고딕" panose="020B0503020000020004" pitchFamily="50" charset="-127"/>
                        </a:rPr>
                        <m:t>𝜋</m:t>
                      </m:r>
                      <m:r>
                        <a:rPr lang="en-US" altLang="ko-KR" i="1">
                          <a:latin typeface="Cambria Math" panose="02040503050406030204" pitchFamily="18" charset="0"/>
                          <a:ea typeface="맑은 고딕" panose="020B0503020000020004" pitchFamily="50" charset="-127"/>
                        </a:rPr>
                        <m:t>𝑓𝑡</m:t>
                      </m:r>
                      <m:r>
                        <a:rPr lang="en-US" altLang="ko-KR" b="0" i="1" smtClean="0">
                          <a:latin typeface="Cambria Math" panose="02040503050406030204" pitchFamily="18" charset="0"/>
                          <a:ea typeface="맑은 고딕" panose="020B0503020000020004" pitchFamily="50" charset="-127"/>
                        </a:rPr>
                        <m:t>+</m:t>
                      </m:r>
                      <m:f>
                        <m:fPr>
                          <m:ctrlPr>
                            <a:rPr lang="en-US" altLang="ko-KR" i="1">
                              <a:latin typeface="Cambria Math" panose="02040503050406030204" pitchFamily="18" charset="0"/>
                              <a:ea typeface="맑은 고딕" panose="020B0503020000020004" pitchFamily="50" charset="-127"/>
                            </a:rPr>
                          </m:ctrlPr>
                        </m:fPr>
                        <m:num>
                          <m:r>
                            <a:rPr lang="en-US" altLang="ko-KR" i="1">
                              <a:latin typeface="Cambria Math" panose="02040503050406030204" pitchFamily="18" charset="0"/>
                              <a:ea typeface="맑은 고딕" panose="020B0503020000020004" pitchFamily="50" charset="-127"/>
                            </a:rPr>
                            <m:t>2</m:t>
                          </m:r>
                          <m:r>
                            <a:rPr lang="ko-KR" altLang="en-US" i="1">
                              <a:latin typeface="Cambria Math" panose="02040503050406030204" pitchFamily="18" charset="0"/>
                              <a:ea typeface="맑은 고딕" panose="020B0503020000020004" pitchFamily="50" charset="-127"/>
                            </a:rPr>
                            <m:t>𝜋</m:t>
                          </m:r>
                          <m:r>
                            <a:rPr lang="en-US" altLang="ko-KR" i="1">
                              <a:latin typeface="Cambria Math" panose="02040503050406030204" pitchFamily="18" charset="0"/>
                              <a:ea typeface="맑은 고딕" panose="020B0503020000020004" pitchFamily="50" charset="-127"/>
                            </a:rPr>
                            <m:t>𝑥</m:t>
                          </m:r>
                        </m:num>
                        <m:den>
                          <m:r>
                            <a:rPr lang="ko-KR" altLang="en-US" i="1">
                              <a:latin typeface="Cambria Math" panose="02040503050406030204" pitchFamily="18" charset="0"/>
                              <a:ea typeface="맑은 고딕" panose="020B0503020000020004" pitchFamily="50" charset="-127"/>
                            </a:rPr>
                            <m:t>𝜆</m:t>
                          </m:r>
                        </m:den>
                      </m:f>
                      <m:r>
                        <a:rPr lang="en-US" altLang="ko-KR" i="1">
                          <a:latin typeface="Cambria Math" panose="02040503050406030204" pitchFamily="18" charset="0"/>
                          <a:ea typeface="맑은 고딕" panose="020B0503020000020004" pitchFamily="50" charset="-127"/>
                        </a:rPr>
                        <m:t>)</m:t>
                      </m:r>
                    </m:oMath>
                  </m:oMathPara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파동의 위상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: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2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𝜋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𝑓𝑡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  <m:r>
                          <a:rPr lang="ko-KR" altLang="en-US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𝜋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𝑥</m:t>
                        </m:r>
                      </m:num>
                      <m:den>
                        <m:r>
                          <a:rPr lang="ko-KR" altLang="en-US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𝜆</m:t>
                        </m:r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=2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𝜋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𝑓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𝑡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</m:t>
                        </m:r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𝑥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𝑓</m:t>
                            </m:r>
                            <m:r>
                              <a:rPr lang="ko-KR" altLang="en-US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𝜆</m:t>
                            </m:r>
                          </m:den>
                        </m:f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2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𝜋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𝑓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𝑡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</m:t>
                        </m:r>
                        <m:f>
                          <m:f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𝑥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𝑣</m:t>
                            </m:r>
                          </m:den>
                        </m:f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</m:oMath>
                </a14:m>
                <a:endParaRPr lang="en-US" altLang="ko-KR" b="0" i="1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b="0" dirty="0" smtClean="0">
                    <a:ea typeface="맑은 고딕" panose="020B0503020000020004" pitchFamily="50" charset="-127"/>
                  </a:rPr>
                  <a:t>시간이</a:t>
                </a:r>
                <a14:m>
                  <m:oMath xmlns:m="http://schemas.openxmlformats.org/officeDocument/2006/math">
                    <m:r>
                      <a:rPr lang="en-US" altLang="ko-KR" b="0" i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지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남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에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따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라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사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각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형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점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은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파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동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을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따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라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오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른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쪽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으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로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움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직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인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다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.</m:t>
                    </m:r>
                  </m:oMath>
                </a14:m>
                <a:endParaRPr lang="en-US" altLang="ko-KR" b="0" i="1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b="0" dirty="0" smtClean="0">
                    <a:ea typeface="맑은 고딕" panose="020B0503020000020004" pitchFamily="50" charset="-127"/>
                  </a:rPr>
                  <a:t>위</a:t>
                </a:r>
                <a14:m>
                  <m:oMath xmlns:m="http://schemas.openxmlformats.org/officeDocument/2006/math"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상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의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단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위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는</m:t>
                    </m:r>
                  </m:oMath>
                </a14:m>
                <a:r>
                  <a:rPr lang="en-US" altLang="ko-KR" i="1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 </a:t>
                </a:r>
                <a:r>
                  <a:rPr lang="en-US" altLang="ko-KR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degree</a:t>
                </a:r>
                <a:r>
                  <a:rPr lang="ko-KR" altLang="en-US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가</a:t>
                </a:r>
                <a:r>
                  <a:rPr lang="ko-KR" altLang="en-US" i="1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아니라 </a:t>
                </a:r>
                <a:r>
                  <a:rPr lang="en-US" altLang="ko-KR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radian </a:t>
                </a:r>
                <a:r>
                  <a:rPr lang="ko-KR" altLang="en-US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이다</a:t>
                </a:r>
                <a:r>
                  <a:rPr lang="en-US" altLang="ko-KR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. </a:t>
                </a:r>
                <a:r>
                  <a:rPr lang="ko-KR" altLang="en-US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 </a:t>
                </a:r>
                <a:endParaRPr lang="en-US" altLang="ko-KR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04527" y="1118672"/>
                <a:ext cx="8928993" cy="5118640"/>
              </a:xfrm>
              <a:blipFill rotWithShape="0"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94900" y="1988840"/>
            <a:ext cx="2406250" cy="3312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040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16.5 </a:t>
            </a:r>
            <a:r>
              <a:rPr lang="ko-KR" altLang="en-US" dirty="0" smtClean="0"/>
              <a:t>소리의 성질  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4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704527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종파로서의 음파    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기체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,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액체 혹은 고체 같은 </a:t>
                </a:r>
                <a:r>
                  <a:rPr lang="ko-KR" altLang="en-US" dirty="0" err="1" smtClean="0">
                    <a:ea typeface="맑은 고딕" panose="020B0503020000020004" pitchFamily="50" charset="-127"/>
                  </a:rPr>
                  <a:t>매질내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 에서만 생성되고 전달된다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. </a:t>
                </a:r>
              </a:p>
              <a:p>
                <a:pPr lvl="1"/>
                <a:r>
                  <a:rPr lang="ko-KR" altLang="en-US" dirty="0" err="1" smtClean="0">
                    <a:ea typeface="맑은 고딕" panose="020B0503020000020004" pitchFamily="50" charset="-127"/>
                  </a:rPr>
                  <a:t>밀한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 영역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: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증가된 압력의 영역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소한 영역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: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공기압력보다 약한 영역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i="1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i="1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i="1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i="1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i="1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ko-KR" altLang="en-US" b="0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스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피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커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진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동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판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과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같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은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진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동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수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로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진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동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하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도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록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고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막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에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힘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을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가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한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다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..</m:t>
                    </m:r>
                  </m:oMath>
                </a14:m>
                <a:endParaRPr lang="en-US" altLang="ko-KR" b="0" i="1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b="0" dirty="0" smtClean="0">
                    <a:ea typeface="맑은 고딕" panose="020B0503020000020004" pitchFamily="50" charset="-127"/>
                  </a:rPr>
                  <a:t>개개의 공기 분자들은 파동과 같이 운반되지않는다</a:t>
                </a:r>
                <a:r>
                  <a:rPr lang="en-US" altLang="ko-KR" b="0" dirty="0" smtClean="0">
                    <a:ea typeface="맑은 고딕" panose="020B0503020000020004" pitchFamily="50" charset="-127"/>
                  </a:rPr>
                  <a:t>. </a:t>
                </a:r>
                <a:r>
                  <a:rPr lang="ko-KR" altLang="en-US" b="0" dirty="0" smtClean="0">
                    <a:ea typeface="맑은 고딕" panose="020B0503020000020004" pitchFamily="50" charset="-127"/>
                  </a:rPr>
                  <a:t>개개의 분자들은 고정위치를 중심으로 단조화 운동을 한다</a:t>
                </a:r>
                <a:r>
                  <a:rPr lang="en-US" altLang="ko-KR" b="0" dirty="0" smtClean="0">
                    <a:ea typeface="맑은 고딕" panose="020B0503020000020004" pitchFamily="50" charset="-127"/>
                  </a:rPr>
                  <a:t>. </a:t>
                </a:r>
                <a:r>
                  <a:rPr lang="ko-KR" altLang="en-US" b="0" dirty="0" smtClean="0">
                    <a:ea typeface="맑은 고딕" panose="020B0503020000020004" pitchFamily="50" charset="-127"/>
                  </a:rPr>
                  <a:t>분자는 이웃분자와 충돌하면서 밀한곳과 소한곳을 앞으로 보낸다</a:t>
                </a:r>
                <a:r>
                  <a:rPr lang="en-US" altLang="ko-KR" b="0" dirty="0" smtClean="0">
                    <a:ea typeface="맑은 고딕" panose="020B0503020000020004" pitchFamily="50" charset="-127"/>
                  </a:rPr>
                  <a:t>. </a:t>
                </a:r>
              </a:p>
              <a:p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04527" y="1118672"/>
                <a:ext cx="8928993" cy="5118640"/>
              </a:xfrm>
              <a:blipFill rotWithShape="0">
                <a:blip r:embed="rId2"/>
                <a:stretch>
                  <a:fillRect l="-137" t="-358" r="-137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1983" y="2210119"/>
            <a:ext cx="2510897" cy="1645923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86504" y="2210119"/>
            <a:ext cx="2301447" cy="1869926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36459" y="3856043"/>
            <a:ext cx="2536421" cy="141056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09184" y="3284984"/>
            <a:ext cx="2284255" cy="1875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0233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16.5 </a:t>
            </a:r>
            <a:r>
              <a:rPr lang="ko-KR" altLang="en-US" dirty="0" smtClean="0"/>
              <a:t>소리의 성질  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5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p:sp>
        <p:nvSpPr>
          <p:cNvPr id="6149" name="내용 개체 틀 8"/>
          <p:cNvSpPr>
            <a:spLocks noGrp="1"/>
          </p:cNvSpPr>
          <p:nvPr>
            <p:ph idx="1"/>
          </p:nvPr>
        </p:nvSpPr>
        <p:spPr>
          <a:xfrm>
            <a:off x="704527" y="1118672"/>
            <a:ext cx="8928993" cy="5118640"/>
          </a:xfrm>
        </p:spPr>
        <p:txBody>
          <a:bodyPr/>
          <a:lstStyle/>
          <a:p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음파의 진동수      </a:t>
            </a:r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dirty="0" smtClean="0">
                <a:ea typeface="맑은 고딕" panose="020B0503020000020004" pitchFamily="50" charset="-127"/>
              </a:rPr>
              <a:t>진동수 </a:t>
            </a:r>
            <a:r>
              <a:rPr lang="en-US" altLang="ko-KR" dirty="0" smtClean="0">
                <a:ea typeface="맑은 고딕" panose="020B0503020000020004" pitchFamily="50" charset="-127"/>
              </a:rPr>
              <a:t>:  </a:t>
            </a:r>
            <a:r>
              <a:rPr lang="ko-KR" altLang="en-US" dirty="0" smtClean="0">
                <a:ea typeface="맑은 고딕" panose="020B0503020000020004" pitchFamily="50" charset="-127"/>
              </a:rPr>
              <a:t>단위 시간당 </a:t>
            </a:r>
            <a:r>
              <a:rPr lang="ko-KR" altLang="en-US" dirty="0" err="1" smtClean="0">
                <a:ea typeface="맑은 고딕" panose="020B0503020000020004" pitchFamily="50" charset="-127"/>
              </a:rPr>
              <a:t>사이클수</a:t>
            </a:r>
            <a:r>
              <a:rPr lang="ko-KR" altLang="en-US" dirty="0" smtClean="0">
                <a:ea typeface="맑은 고딕" panose="020B0503020000020004" pitchFamily="50" charset="-127"/>
              </a:rPr>
              <a:t> </a:t>
            </a:r>
            <a:endParaRPr lang="en-US" altLang="ko-KR" dirty="0" smtClean="0">
              <a:ea typeface="맑은 고딕" panose="020B0503020000020004" pitchFamily="50" charset="-127"/>
            </a:endParaRPr>
          </a:p>
          <a:p>
            <a:pPr lvl="1"/>
            <a:r>
              <a:rPr lang="ko-KR" altLang="en-US" dirty="0" smtClean="0">
                <a:ea typeface="맑은 고딕" panose="020B0503020000020004" pitchFamily="50" charset="-127"/>
              </a:rPr>
              <a:t>스피커의 진동판이 </a:t>
            </a:r>
            <a:r>
              <a:rPr lang="en-US" altLang="ko-KR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1000Hz</a:t>
            </a:r>
            <a:r>
              <a:rPr lang="en-US" altLang="ko-KR" dirty="0" smtClean="0">
                <a:ea typeface="맑은 고딕" panose="020B0503020000020004" pitchFamily="50" charset="-127"/>
              </a:rPr>
              <a:t> </a:t>
            </a:r>
            <a:r>
              <a:rPr lang="ko-KR" altLang="en-US" dirty="0" smtClean="0">
                <a:ea typeface="맑은 고딕" panose="020B0503020000020004" pitchFamily="50" charset="-127"/>
              </a:rPr>
              <a:t>의</a:t>
            </a:r>
            <a:r>
              <a:rPr lang="en-US" altLang="ko-KR" dirty="0" smtClean="0">
                <a:ea typeface="맑은 고딕" panose="020B0503020000020004" pitchFamily="50" charset="-127"/>
              </a:rPr>
              <a:t> </a:t>
            </a:r>
            <a:r>
              <a:rPr lang="ko-KR" altLang="en-US" dirty="0" smtClean="0">
                <a:ea typeface="맑은 고딕" panose="020B0503020000020004" pitchFamily="50" charset="-127"/>
              </a:rPr>
              <a:t>진동수로 앞과 뒤로 단조화 운동을 한다 </a:t>
            </a:r>
            <a:r>
              <a:rPr lang="en-US" altLang="ko-KR" dirty="0" smtClean="0">
                <a:ea typeface="맑은 고딕" panose="020B0503020000020004" pitchFamily="50" charset="-127"/>
              </a:rPr>
              <a:t>: </a:t>
            </a:r>
            <a:r>
              <a:rPr lang="ko-KR" altLang="en-US" dirty="0" smtClean="0">
                <a:ea typeface="맑은 고딕" panose="020B0503020000020004" pitchFamily="50" charset="-127"/>
              </a:rPr>
              <a:t>소한 영역에 이어서 발생하는 </a:t>
            </a:r>
            <a:r>
              <a:rPr lang="ko-KR" altLang="en-US" dirty="0" err="1" smtClean="0">
                <a:ea typeface="맑은 고딕" panose="020B0503020000020004" pitchFamily="50" charset="-127"/>
              </a:rPr>
              <a:t>밀한</a:t>
            </a:r>
            <a:r>
              <a:rPr lang="ko-KR" altLang="en-US" dirty="0" smtClean="0">
                <a:ea typeface="맑은 고딕" panose="020B0503020000020004" pitchFamily="50" charset="-127"/>
              </a:rPr>
              <a:t> 영역이 매초마다 </a:t>
            </a:r>
            <a:r>
              <a:rPr lang="en-US" altLang="ko-KR" dirty="0" smtClean="0">
                <a:ea typeface="맑은 고딕" panose="020B0503020000020004" pitchFamily="50" charset="-127"/>
              </a:rPr>
              <a:t>1000</a:t>
            </a:r>
            <a:r>
              <a:rPr lang="ko-KR" altLang="en-US" dirty="0" smtClean="0">
                <a:ea typeface="맑은 고딕" panose="020B0503020000020004" pitchFamily="50" charset="-127"/>
              </a:rPr>
              <a:t>개가 생성된다</a:t>
            </a:r>
            <a:r>
              <a:rPr lang="en-US" altLang="ko-KR" dirty="0" smtClean="0">
                <a:ea typeface="맑은 고딕" panose="020B0503020000020004" pitchFamily="50" charset="-127"/>
              </a:rPr>
              <a:t>. </a:t>
            </a:r>
          </a:p>
          <a:p>
            <a:pPr lvl="1"/>
            <a:r>
              <a:rPr lang="ko-KR" altLang="en-US" dirty="0" smtClean="0">
                <a:ea typeface="맑은 고딕" panose="020B0503020000020004" pitchFamily="50" charset="-127"/>
              </a:rPr>
              <a:t>순음</a:t>
            </a:r>
            <a:r>
              <a:rPr lang="en-US" altLang="ko-KR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(pure tone</a:t>
            </a:r>
            <a:r>
              <a:rPr lang="en-US" altLang="ko-KR" dirty="0" smtClean="0">
                <a:ea typeface="맑은 고딕" panose="020B0503020000020004" pitchFamily="50" charset="-127"/>
              </a:rPr>
              <a:t>) :</a:t>
            </a:r>
            <a:r>
              <a:rPr lang="ko-KR" altLang="en-US" dirty="0" smtClean="0">
                <a:ea typeface="맑은 고딕" panose="020B0503020000020004" pitchFamily="50" charset="-127"/>
              </a:rPr>
              <a:t>단일진동수를</a:t>
            </a:r>
            <a:r>
              <a:rPr lang="en-US" altLang="ko-KR" dirty="0" smtClean="0">
                <a:ea typeface="맑은 고딕" panose="020B0503020000020004" pitchFamily="50" charset="-127"/>
              </a:rPr>
              <a:t> </a:t>
            </a:r>
            <a:r>
              <a:rPr lang="ko-KR" altLang="en-US" dirty="0" smtClean="0">
                <a:ea typeface="맑은 고딕" panose="020B0503020000020004" pitchFamily="50" charset="-127"/>
              </a:rPr>
              <a:t>갖는 소리 </a:t>
            </a:r>
            <a:r>
              <a:rPr lang="en-US" altLang="ko-KR" dirty="0" smtClean="0">
                <a:ea typeface="맑은 고딕" panose="020B0503020000020004" pitchFamily="50" charset="-127"/>
              </a:rPr>
              <a:t>, </a:t>
            </a:r>
            <a:r>
              <a:rPr lang="ko-KR" altLang="en-US" dirty="0" smtClean="0">
                <a:ea typeface="맑은 고딕" panose="020B0503020000020004" pitchFamily="50" charset="-127"/>
              </a:rPr>
              <a:t>약 </a:t>
            </a:r>
            <a:r>
              <a:rPr lang="en-US" altLang="ko-KR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20Hz</a:t>
            </a:r>
            <a:r>
              <a:rPr lang="ko-KR" altLang="en-US" dirty="0" smtClean="0">
                <a:ea typeface="맑은 고딕" panose="020B0503020000020004" pitchFamily="50" charset="-127"/>
              </a:rPr>
              <a:t>에서 </a:t>
            </a:r>
            <a:r>
              <a:rPr lang="en-US" altLang="ko-KR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20000Hz(20kHz)</a:t>
            </a:r>
            <a:r>
              <a:rPr lang="ko-KR" altLang="en-US" dirty="0" smtClean="0">
                <a:ea typeface="맑은 고딕" panose="020B0503020000020004" pitchFamily="50" charset="-127"/>
              </a:rPr>
              <a:t> 의</a:t>
            </a:r>
            <a:r>
              <a:rPr lang="en-US" altLang="ko-KR" dirty="0" smtClean="0">
                <a:ea typeface="맑은 고딕" panose="020B0503020000020004" pitchFamily="50" charset="-127"/>
              </a:rPr>
              <a:t> </a:t>
            </a:r>
            <a:r>
              <a:rPr lang="ko-KR" altLang="en-US" dirty="0" smtClean="0">
                <a:ea typeface="맑은 고딕" panose="020B0503020000020004" pitchFamily="50" charset="-127"/>
              </a:rPr>
              <a:t>모든 진동수를 듣는다</a:t>
            </a:r>
            <a:r>
              <a:rPr lang="en-US" altLang="ko-KR" dirty="0" smtClean="0">
                <a:ea typeface="맑은 고딕" panose="020B0503020000020004" pitchFamily="50" charset="-127"/>
              </a:rPr>
              <a:t>.</a:t>
            </a:r>
          </a:p>
          <a:p>
            <a:pPr lvl="1"/>
            <a:r>
              <a:rPr lang="ko-KR" altLang="en-US" dirty="0" smtClean="0">
                <a:ea typeface="맑은 고딕" panose="020B0503020000020004" pitchFamily="50" charset="-127"/>
              </a:rPr>
              <a:t>순음의 예</a:t>
            </a:r>
            <a:endParaRPr lang="en-US" altLang="ko-KR" dirty="0" smtClean="0">
              <a:ea typeface="맑은 고딕" panose="020B0503020000020004" pitchFamily="50" charset="-127"/>
            </a:endParaRPr>
          </a:p>
          <a:p>
            <a:pPr lvl="1"/>
            <a:r>
              <a:rPr lang="ko-KR" altLang="en-US" dirty="0" err="1" smtClean="0">
                <a:ea typeface="맑은 고딕" panose="020B0503020000020004" pitchFamily="50" charset="-127"/>
              </a:rPr>
              <a:t>초저주파음</a:t>
            </a:r>
            <a:r>
              <a:rPr lang="en-US" altLang="ko-KR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(infrasonic) :20Hz</a:t>
            </a:r>
            <a:r>
              <a:rPr lang="ko-KR" altLang="en-US" dirty="0" smtClean="0">
                <a:ea typeface="맑은 고딕" panose="020B0503020000020004" pitchFamily="50" charset="-127"/>
              </a:rPr>
              <a:t>보다 작은 진동수를 </a:t>
            </a:r>
            <a:r>
              <a:rPr lang="ko-KR" altLang="en-US" dirty="0" err="1" smtClean="0">
                <a:ea typeface="맑은 고딕" panose="020B0503020000020004" pitchFamily="50" charset="-127"/>
              </a:rPr>
              <a:t>가진소리</a:t>
            </a:r>
            <a:endParaRPr lang="en-US" altLang="ko-KR" dirty="0" smtClean="0">
              <a:ea typeface="맑은 고딕" panose="020B0503020000020004" pitchFamily="50" charset="-127"/>
            </a:endParaRPr>
          </a:p>
          <a:p>
            <a:pPr lvl="1"/>
            <a:r>
              <a:rPr lang="ko-KR" altLang="en-US" dirty="0" smtClean="0">
                <a:ea typeface="맑은 고딕" panose="020B0503020000020004" pitchFamily="50" charset="-127"/>
              </a:rPr>
              <a:t>초음파</a:t>
            </a:r>
            <a:r>
              <a:rPr lang="en-US" altLang="ko-KR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(ultrasonic): 20kHz </a:t>
            </a:r>
            <a:r>
              <a:rPr lang="ko-KR" altLang="en-US" dirty="0" smtClean="0">
                <a:ea typeface="맑은 고딕" panose="020B0503020000020004" pitchFamily="50" charset="-127"/>
              </a:rPr>
              <a:t>보다 큰 진동수를 가진 소리 </a:t>
            </a:r>
            <a:endParaRPr lang="en-US" altLang="ko-KR" dirty="0" smtClean="0">
              <a:ea typeface="맑은 고딕" panose="020B0503020000020004" pitchFamily="50" charset="-127"/>
            </a:endParaRPr>
          </a:p>
          <a:p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음파의 압력 진폭      </a:t>
            </a:r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dirty="0" err="1" smtClean="0">
                <a:ea typeface="맑은 고딕" panose="020B0503020000020004" pitchFamily="50" charset="-127"/>
              </a:rPr>
              <a:t>교란되지않은</a:t>
            </a:r>
            <a:r>
              <a:rPr lang="ko-KR" altLang="en-US" dirty="0" smtClean="0">
                <a:ea typeface="맑은 고딕" panose="020B0503020000020004" pitchFamily="50" charset="-127"/>
              </a:rPr>
              <a:t> 압력이나 대기압에 대한 압력의 최대변화이다</a:t>
            </a:r>
            <a:r>
              <a:rPr lang="en-US" altLang="ko-KR" dirty="0" smtClean="0">
                <a:ea typeface="맑은 고딕" panose="020B0503020000020004" pitchFamily="50" charset="-127"/>
              </a:rPr>
              <a:t>. </a:t>
            </a:r>
          </a:p>
          <a:p>
            <a:pPr lvl="1"/>
            <a:r>
              <a:rPr lang="ko-KR" altLang="en-US" dirty="0" smtClean="0">
                <a:ea typeface="맑은 고딕" panose="020B0503020000020004" pitchFamily="50" charset="-127"/>
              </a:rPr>
              <a:t>음량</a:t>
            </a:r>
            <a:r>
              <a:rPr lang="en-US" altLang="ko-KR" dirty="0" smtClean="0">
                <a:ea typeface="맑은 고딕" panose="020B0503020000020004" pitchFamily="50" charset="-127"/>
              </a:rPr>
              <a:t>: </a:t>
            </a:r>
            <a:r>
              <a:rPr lang="ko-KR" altLang="en-US" dirty="0" smtClean="0">
                <a:ea typeface="맑은 고딕" panose="020B0503020000020004" pitchFamily="50" charset="-127"/>
              </a:rPr>
              <a:t>파동의 진폭과 관계된 소리의 속성</a:t>
            </a:r>
            <a:endParaRPr lang="en-US" altLang="ko-KR" dirty="0" smtClean="0">
              <a:ea typeface="맑은 고딕" panose="020B0503020000020004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65168" y="2564904"/>
            <a:ext cx="2304256" cy="3570384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664" y="3982781"/>
            <a:ext cx="2592288" cy="2244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588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16.6 </a:t>
            </a:r>
            <a:r>
              <a:rPr lang="ko-KR" altLang="en-US" dirty="0" smtClean="0"/>
              <a:t>소리의 속력  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6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704527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소리는 기체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액체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고체에서 매우 다른 속력으로 진행한다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 </a:t>
                </a: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기체      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이상기체에서의 음속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: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𝑣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r>
                              <a:rPr lang="ko-KR" altLang="en-US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𝛾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𝑘𝑇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</m:den>
                        </m:f>
                      </m:e>
                    </m:ra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,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𝑇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: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캘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빈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온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도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,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: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분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자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의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질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량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,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𝑘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;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볼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쯔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만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상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수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𝛾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𝑐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𝑝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𝑐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𝑣</m:t>
                            </m:r>
                          </m:sub>
                        </m:sSub>
                      </m:den>
                    </m:f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정</m:t>
                        </m:r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적</m:t>
                        </m:r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비</m:t>
                        </m:r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열</m:t>
                        </m:r>
                      </m:num>
                      <m:den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정</m:t>
                        </m:r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압</m:t>
                        </m:r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비</m:t>
                        </m:r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열</m:t>
                        </m:r>
                      </m:den>
                    </m:f>
                  </m:oMath>
                </a14:m>
                <a:endParaRPr lang="en-US" altLang="ko-KR" i="1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액체     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액체에서의 음속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: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𝑣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𝐵</m:t>
                                </m:r>
                              </m:e>
                              <m:sub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𝑎𝑑</m:t>
                                </m:r>
                              </m:sub>
                            </m:sSub>
                          </m:num>
                          <m:den>
                            <m:r>
                              <a:rPr lang="ko-KR" altLang="en-US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𝜌</m:t>
                            </m:r>
                          </m:den>
                        </m:f>
                      </m:e>
                    </m:rad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음속의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밀도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:</a:t>
                </a:r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𝜌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, </m:t>
                    </m:r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err="1" smtClean="0">
                    <a:ea typeface="맑은 고딕" panose="020B0503020000020004" pitchFamily="50" charset="-127"/>
                  </a:rPr>
                  <a:t>단열부피탄성율</a:t>
                </a:r>
                <a:r>
                  <a:rPr lang="en-US" altLang="ko-KR" dirty="0">
                    <a:ea typeface="맑은 고딕" panose="020B0503020000020004" pitchFamily="50" charset="-127"/>
                  </a:rPr>
                  <a:t>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: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𝐵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𝑎𝑑</m:t>
                        </m:r>
                      </m:sub>
                    </m:sSub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고체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막대     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𝑣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𝑌</m:t>
                            </m:r>
                          </m:num>
                          <m:den>
                            <m:r>
                              <a:rPr lang="ko-KR" altLang="en-US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𝜌</m:t>
                            </m:r>
                          </m:den>
                        </m:f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  </m:t>
                        </m:r>
                      </m:e>
                    </m:ra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,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𝑌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: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영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, 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𝜌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: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밀</m:t>
                    </m:r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도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04527" y="1118672"/>
                <a:ext cx="8928993" cy="5118640"/>
              </a:xfrm>
              <a:blipFill rotWithShape="0"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37799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16.7 </a:t>
            </a:r>
            <a:r>
              <a:rPr lang="ko-KR" altLang="en-US" dirty="0" smtClean="0"/>
              <a:t>소리의 세기  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7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704527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음파는 일을 할 수 있는 에너지를 운반한다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 </a:t>
                </a: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일률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(Power: J/s, W)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    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음파에 의해 단위시간당 운반되는 에너지의 양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같은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err="1" smtClean="0">
                    <a:ea typeface="맑은 고딕" panose="020B0503020000020004" pitchFamily="50" charset="-127"/>
                  </a:rPr>
                  <a:t>음원에서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err="1" smtClean="0">
                    <a:ea typeface="맑은 고딕" panose="020B0503020000020004" pitchFamily="50" charset="-127"/>
                  </a:rPr>
                  <a:t>나올떄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 에너지는 퍼져 나가면서 넓이가 점점 증가하는 가상의 단면을 통과한다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.</a:t>
                </a: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소리의 세기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(sound intensity :I)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는 다음과 같이 정의된다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   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𝐼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𝑃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𝐴</m:t>
                        </m:r>
                      </m:den>
                    </m:f>
                  </m:oMath>
                </a14:m>
                <a:r>
                  <a:rPr lang="en-US" altLang="ko-KR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, P: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어떤 단면을 수직으로 통과하는 일률</a:t>
                </a:r>
                <a:r>
                  <a:rPr lang="en-US" altLang="ko-KR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, A ;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단면의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넓이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단위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𝑊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가청문턱</a:t>
                </a:r>
                <a:r>
                  <a:rPr lang="en-US" altLang="ko-KR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(threshold of hearing) : 1000Hz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음에 대한 인간이 감지할 수 있은 가장 작은 소리의 세기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marL="457200" lvl="1" indent="0">
                  <a:buNone/>
                </a:pPr>
                <a:r>
                  <a:rPr lang="en-US" altLang="ko-KR" dirty="0">
                    <a:ea typeface="맑은 고딕" panose="020B0503020000020004" pitchFamily="50" charset="-127"/>
                  </a:rPr>
                  <a:t>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     :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1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−12 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𝑊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/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 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err="1" smtClean="0">
                    <a:ea typeface="맑은 고딕" panose="020B0503020000020004" pitchFamily="50" charset="-127"/>
                  </a:rPr>
                  <a:t>음원이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 모든 방향으로 균일하게 소리를 방출한다면 세기는 단순히 거리에 의존한다  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err="1" smtClean="0">
                    <a:ea typeface="맑은 고딕" panose="020B0503020000020004" pitchFamily="50" charset="-127"/>
                  </a:rPr>
                  <a:t>구표면의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err="1" smtClean="0">
                    <a:ea typeface="맑은 고딕" panose="020B0503020000020004" pitchFamily="50" charset="-127"/>
                  </a:rPr>
                  <a:t>소리의세기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𝐼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𝑃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4</m:t>
                        </m:r>
                        <m:r>
                          <a:rPr lang="ko-KR" altLang="en-US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𝜋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𝑟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04527" y="1118672"/>
                <a:ext cx="8928993" cy="5118640"/>
              </a:xfrm>
              <a:blipFill rotWithShape="0"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30487" y="4034006"/>
            <a:ext cx="2971732" cy="2043683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53795" y="4034006"/>
            <a:ext cx="1584176" cy="2142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4320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16.7 </a:t>
            </a:r>
            <a:r>
              <a:rPr lang="ko-KR" altLang="en-US" dirty="0" smtClean="0"/>
              <a:t>소리의 세기</a:t>
            </a:r>
            <a:r>
              <a:rPr lang="en-US" altLang="ko-KR" dirty="0" smtClean="0"/>
              <a:t> </a:t>
            </a:r>
            <a:r>
              <a:rPr lang="ko-KR" altLang="en-US" dirty="0" smtClean="0"/>
              <a:t>  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8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704527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에제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16.4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불꽃놀이      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소리는 모든 방향으로 균일하게 퍼져나가고 땅으로부터의 반사는 무시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폭발위치로부터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𝑟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=640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, 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𝐼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=0.1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𝑊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𝑟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160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, </m:t>
                    </m:r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수신자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1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에 의해 감지되는 소리의 세기 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f>
                      <m:f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ko-KR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𝐼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ko-KR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𝐼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b>
                        </m:sSub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𝑃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4</m:t>
                            </m:r>
                            <m:r>
                              <a:rPr lang="ko-KR" altLang="en-US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𝜋</m:t>
                            </m:r>
                            <m:sSup>
                              <m:sSup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pPr>
                              <m:e>
                                <m:sSub>
                                  <m:sSubPr>
                                    <m:ctrlP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𝑟</m:t>
                                    </m:r>
                                  </m:e>
                                  <m:sub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1</m:t>
                                    </m:r>
                                  </m:sub>
                                </m:sSub>
                              </m:e>
                              <m:sup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</m:num>
                      <m:den>
                        <m:f>
                          <m:f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𝑃</m:t>
                            </m:r>
                          </m:num>
                          <m:den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4</m:t>
                            </m:r>
                            <m:r>
                              <a:rPr lang="ko-KR" altLang="en-US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𝜋</m:t>
                            </m:r>
                            <m:sSup>
                              <m:sSup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pPr>
                              <m:e>
                                <m:sSub>
                                  <m:sSubPr>
                                    <m:ctrlPr>
                                      <a:rPr lang="en-US" altLang="ko-KR" i="1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ko-KR" i="1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𝑟</m:t>
                                    </m:r>
                                  </m:e>
                                  <m:sub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2</m:t>
                                    </m:r>
                                  </m:sub>
                                </m:sSub>
                              </m:e>
                              <m:sup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𝑟</m:t>
                                </m:r>
                              </m:e>
                              <m:sub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2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𝑟</m:t>
                                </m:r>
                              </m:e>
                              <m:sub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1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(640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)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(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160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)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=16</m:t>
                    </m:r>
                  </m:oMath>
                </a14:m>
                <a:r>
                  <a:rPr lang="en-US" altLang="ko-KR" dirty="0" smtClean="0">
                    <a:ea typeface="맑은 고딕" panose="020B0503020000020004" pitchFamily="50" charset="-127"/>
                  </a:rPr>
                  <a:t>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𝐼</m:t>
                        </m:r>
                      </m:e>
                      <m:sub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sub>
                    </m:sSub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=16 </m:t>
                    </m:r>
                    <m:sSub>
                      <m:sSubPr>
                        <m:ctrlP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𝐼</m:t>
                        </m:r>
                      </m:e>
                      <m:sub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b>
                    </m:sSub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=16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d>
                      <m:dPr>
                        <m:ctrlPr>
                          <a:rPr lang="en-US" altLang="ko-KR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0.10 </m:t>
                        </m:r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𝑊</m:t>
                        </m:r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/</m:t>
                        </m:r>
                        <m:sSup>
                          <m:sSupPr>
                            <m:ctrlPr>
                              <a:rPr lang="en-US" altLang="ko-KR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  <m:sup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</m:e>
                    </m:d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=1.6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𝑊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/</m:t>
                    </m:r>
                    <m:sSup>
                      <m:sSupPr>
                        <m:ctrlPr>
                          <a:rPr lang="en-US" altLang="ko-KR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p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04527" y="1118672"/>
                <a:ext cx="8928993" cy="5118640"/>
              </a:xfrm>
              <a:blipFill>
                <a:blip r:embed="rId3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4608" y="3140968"/>
            <a:ext cx="5630266" cy="2323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222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16.8 </a:t>
            </a:r>
            <a:r>
              <a:rPr lang="ko-KR" altLang="en-US" dirty="0" smtClean="0"/>
              <a:t>데시벨</a:t>
            </a:r>
            <a:r>
              <a:rPr lang="en-US" altLang="ko-KR" dirty="0" smtClean="0"/>
              <a:t> </a:t>
            </a:r>
            <a:r>
              <a:rPr lang="ko-KR" altLang="en-US" dirty="0" smtClean="0"/>
              <a:t>  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9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704527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데시벨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(decibel, dB)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   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>
                    <a:ea typeface="맑은 고딕" panose="020B0503020000020004" pitchFamily="50" charset="-127"/>
                  </a:rPr>
                  <a:t>두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소리의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세기를 비교할 때 사용되는 측정단위 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세기준위</a:t>
                </a:r>
                <a:r>
                  <a:rPr lang="en-US" altLang="ko-KR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(intensity level) </a:t>
                </a:r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𝛽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:</m:t>
                    </m:r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r>
                      <a:rPr lang="ko-KR" altLang="en-US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𝛽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10</m:t>
                        </m:r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𝑑𝐵</m:t>
                        </m:r>
                      </m:e>
                    </m:d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𝑙𝑜𝑔</m:t>
                    </m:r>
                    <m:f>
                      <m:fPr>
                        <m:ctrlP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𝐼</m:t>
                        </m:r>
                      </m:num>
                      <m:den>
                        <m:sSub>
                          <m:sSubPr>
                            <m:ctrlP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𝐼</m:t>
                            </m:r>
                          </m:e>
                          <m:sub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den>
                    </m:f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, </m:t>
                    </m:r>
                    <m:sSub>
                      <m:sSubPr>
                        <m:ctrlP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𝐼</m:t>
                        </m:r>
                      </m:e>
                      <m:sub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:</m:t>
                    </m:r>
                    <m:r>
                      <a:rPr lang="ko-KR" altLang="en-US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기</m:t>
                    </m:r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준준위의 세기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𝐼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=1.00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−12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𝑊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/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  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예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: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𝐼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=8×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−12</m:t>
                        </m:r>
                      </m:sup>
                    </m:sSup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𝑊</m:t>
                        </m:r>
                      </m:num>
                      <m:den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r>
                      <a:rPr lang="ko-KR" altLang="en-US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𝛽</m:t>
                    </m:r>
                    <m:r>
                      <a:rPr lang="en-US" altLang="ko-KR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10</m:t>
                        </m:r>
                        <m:r>
                          <a:rPr lang="en-US" altLang="ko-KR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𝑑𝐵</m:t>
                        </m:r>
                      </m:e>
                    </m:d>
                    <m:func>
                      <m:funcPr>
                        <m:ctrlP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ko-KR" i="0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log</m:t>
                        </m:r>
                      </m:fName>
                      <m:e>
                        <m:d>
                          <m:dPr>
                            <m:ctrlP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altLang="ko-KR" b="0" i="1" dirty="0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fPr>
                              <m:num>
                                <m:r>
                                  <a:rPr lang="en-US" altLang="ko-KR" b="0" i="1" dirty="0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8</m:t>
                                </m:r>
                                <m:r>
                                  <a:rPr lang="en-US" altLang="ko-KR" b="0" i="1" dirty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×</m:t>
                                </m:r>
                                <m:sSup>
                                  <m:sSupPr>
                                    <m:ctrlPr>
                                      <a:rPr lang="en-US" altLang="ko-KR" b="0" i="1" dirty="0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ko-KR" b="0" i="1" dirty="0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10</m:t>
                                    </m:r>
                                  </m:e>
                                  <m:sup>
                                    <m:r>
                                      <a:rPr lang="en-US" altLang="ko-KR" b="0" i="1" dirty="0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−12</m:t>
                                    </m:r>
                                  </m:sup>
                                </m:sSup>
                              </m:num>
                              <m:den>
                                <m:r>
                                  <a:rPr lang="en-US" altLang="ko-KR" b="0" i="1" dirty="0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1</m:t>
                                </m:r>
                                <m:r>
                                  <a:rPr lang="en-US" altLang="ko-KR" b="0" i="1" dirty="0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×</m:t>
                                </m:r>
                                <m:sSup>
                                  <m:sSupPr>
                                    <m:ctrlPr>
                                      <a:rPr lang="en-US" altLang="ko-KR" b="0" i="1" dirty="0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altLang="ko-KR" b="0" i="1" dirty="0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10</m:t>
                                    </m:r>
                                  </m:e>
                                  <m:sup>
                                    <m:r>
                                      <a:rPr lang="en-US" altLang="ko-KR" b="0" i="1" dirty="0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−12</m:t>
                                    </m:r>
                                  </m:sup>
                                </m:sSup>
                              </m:den>
                            </m:f>
                          </m:e>
                        </m:d>
                      </m:e>
                    </m:func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=10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𝑑𝐵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𝑙𝑜𝑔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8=9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𝑑𝐵</m:t>
                    </m:r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𝐼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, 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𝐼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 모두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가청문턱을 갖는다면 세기준위는 </a:t>
                </a:r>
                <a14:m>
                  <m:oMath xmlns:m="http://schemas.openxmlformats.org/officeDocument/2006/math"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:</m:t>
                    </m:r>
                  </m:oMath>
                </a14:m>
                <a:r>
                  <a:rPr lang="ko-KR" altLang="en-US" dirty="0"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r>
                      <a:rPr lang="ko-KR" altLang="en-US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𝛽</m:t>
                    </m:r>
                    <m:r>
                      <a:rPr lang="en-US" altLang="ko-KR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10</m:t>
                        </m:r>
                        <m:r>
                          <a:rPr lang="en-US" altLang="ko-KR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𝑑𝐵</m:t>
                        </m:r>
                      </m:e>
                    </m:d>
                    <m:r>
                      <a:rPr lang="en-US" altLang="ko-KR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𝑙𝑜𝑔</m:t>
                    </m:r>
                    <m:f>
                      <m:fPr>
                        <m:ctrlPr>
                          <a:rPr lang="en-US" altLang="ko-KR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ko-KR" i="1" dirty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 dirty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𝐼</m:t>
                            </m:r>
                          </m:e>
                          <m:sub>
                            <m:r>
                              <a:rPr lang="en-US" altLang="ko-KR" i="1" dirty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ko-KR" i="1" dirty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 dirty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𝐼</m:t>
                            </m:r>
                          </m:e>
                          <m:sub>
                            <m:r>
                              <a:rPr lang="en-US" altLang="ko-KR" i="1" dirty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den>
                    </m:f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=0</m:t>
                    </m:r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 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04527" y="1118672"/>
                <a:ext cx="8928993" cy="5118640"/>
              </a:xfrm>
              <a:blipFill rotWithShape="0"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0592" y="2996952"/>
            <a:ext cx="6858761" cy="2880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1322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16.8 </a:t>
            </a:r>
            <a:r>
              <a:rPr lang="ko-KR" altLang="en-US" dirty="0" smtClean="0"/>
              <a:t>데시벨</a:t>
            </a:r>
            <a:r>
              <a:rPr lang="en-US" altLang="ko-KR" dirty="0" smtClean="0"/>
              <a:t> </a:t>
            </a:r>
            <a:r>
              <a:rPr lang="ko-KR" altLang="en-US" dirty="0" smtClean="0"/>
              <a:t>  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10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704527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데시벨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(decibel, dB)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   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예제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16.5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소리 세기의 비교 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오디오시스템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1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𝛽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=90.0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𝑑𝐵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,</m:t>
                    </m:r>
                    <m:r>
                      <m:rPr>
                        <m:nor/>
                      </m:rPr>
                      <a:rPr lang="en-US" altLang="ko-KR" dirty="0">
                        <a:ea typeface="맑은 고딕" panose="020B0503020000020004" pitchFamily="50" charset="-127"/>
                      </a:rPr>
                      <m:t> 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𝛽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=9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3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.0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𝑑𝐵</m:t>
                    </m:r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 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𝛽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𝛽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10 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𝑑𝐵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𝑙𝑜𝑔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𝐼</m:t>
                                </m:r>
                              </m:e>
                              <m:sub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2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𝐼</m:t>
                                </m:r>
                              </m:e>
                              <m:sub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0</m:t>
                                </m:r>
                              </m:sub>
                            </m:sSub>
                          </m:den>
                        </m:f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10 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𝑑𝐵</m:t>
                        </m:r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𝑙𝑜𝑔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𝐼</m:t>
                                </m:r>
                              </m:e>
                              <m:sub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1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𝐼</m:t>
                                </m:r>
                              </m:e>
                              <m:sub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0</m:t>
                                </m:r>
                              </m:sub>
                            </m:sSub>
                          </m:den>
                        </m:f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10 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𝑑𝐵</m:t>
                        </m:r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𝑙𝑜𝑔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𝐼</m:t>
                                </m:r>
                              </m:e>
                              <m:sub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2</m:t>
                                </m:r>
                              </m:sub>
                            </m:s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/</m:t>
                            </m:r>
                            <m:sSub>
                              <m:sSub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𝐼</m:t>
                                </m:r>
                              </m:e>
                              <m:sub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0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sSub>
                                  <m:sSubPr>
                                    <m:ctrlPr>
                                      <a:rPr lang="en-US" altLang="ko-KR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𝐼</m:t>
                                    </m:r>
                                  </m:e>
                                  <m:sub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1</m:t>
                                    </m:r>
                                  </m:sub>
                                </m:sSub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/</m:t>
                                </m:r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𝐼</m:t>
                                </m:r>
                              </m:e>
                              <m:sub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0</m:t>
                                </m:r>
                              </m:sub>
                            </m:sSub>
                          </m:den>
                        </m:f>
                      </m:e>
                    </m:d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 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en-US" altLang="ko-KR" dirty="0">
                    <a:ea typeface="맑은 고딕" panose="020B0503020000020004" pitchFamily="50" charset="-127"/>
                  </a:rPr>
                  <a:t>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          </a:t>
                </a:r>
                <a14:m>
                  <m:oMath xmlns:m="http://schemas.openxmlformats.org/officeDocument/2006/math">
                    <m:r>
                      <a:rPr lang="en-US" altLang="ko-KR" b="0" i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10 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𝑑𝐵</m:t>
                        </m:r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𝑙𝑜𝑔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𝐼</m:t>
                                </m:r>
                              </m:e>
                              <m:sub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2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𝐼</m:t>
                                </m:r>
                              </m:e>
                              <m:sub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1</m:t>
                                </m:r>
                              </m:sub>
                            </m:sSub>
                          </m:den>
                        </m:f>
                      </m:e>
                    </m:d>
                    <m:r>
                      <a:rPr lang="en-US" altLang="ko-KR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93.0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𝑑𝐵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−90.0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𝑑𝐵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10 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𝑑𝐵</m:t>
                        </m:r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𝑙𝑜𝑔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𝐼</m:t>
                                </m:r>
                              </m:e>
                              <m:sub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2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𝐼</m:t>
                                </m:r>
                              </m:e>
                              <m:sub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1</m:t>
                                </m:r>
                              </m:sub>
                            </m:sSub>
                          </m:den>
                        </m:f>
                      </m:e>
                    </m:d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US" altLang="ko-KR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ko-KR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𝐼</m:t>
                            </m:r>
                          </m:e>
                          <m:sub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ko-KR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𝐼</m:t>
                            </m:r>
                          </m:e>
                          <m:sub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</m:t>
                            </m:r>
                          </m:sub>
                        </m:sSub>
                      </m:den>
                    </m:f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p>
                      <m:sSupPr>
                        <m:ctrlP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10</m:t>
                        </m:r>
                      </m:e>
                      <m:sup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0.3</m:t>
                        </m:r>
                      </m:sup>
                    </m:sSup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=2</m:t>
                    </m:r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실험에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의하면 세기 준위를 </a:t>
                </a:r>
                <a:r>
                  <a:rPr lang="en-US" altLang="ko-KR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10dB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로 증가시키면 새로운 소리는 원래의 소리보다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2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배정도의 음량이 된다고 한다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.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즉  </a:t>
                </a:r>
                <a:r>
                  <a:rPr lang="en-US" altLang="ko-KR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70dB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의 세기준위는 </a:t>
                </a:r>
                <a:r>
                  <a:rPr lang="en-US" altLang="ko-KR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60dB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준위보다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음량이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2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배인 소리이다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. </a:t>
                </a: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𝛽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𝛽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10.0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𝑑𝐵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10 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𝑑𝐵</m:t>
                        </m:r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𝑙𝑜𝑔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𝐼</m:t>
                                </m:r>
                              </m:e>
                              <m:sub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2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𝐼</m:t>
                                </m:r>
                              </m:e>
                              <m:sub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0</m:t>
                                </m:r>
                              </m:sub>
                            </m:sSub>
                          </m:den>
                        </m:f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10 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𝑑𝐵</m:t>
                        </m:r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𝑙𝑜𝑔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𝐼</m:t>
                                </m:r>
                              </m:e>
                              <m:sub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1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𝐼</m:t>
                                </m:r>
                              </m:e>
                              <m:sub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0</m:t>
                                </m:r>
                              </m:sub>
                            </m:sSub>
                          </m:den>
                        </m:f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/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:r>
                  <a:rPr lang="en-US" altLang="ko-KR" smtClean="0">
                    <a:ea typeface="맑은 고딕" panose="020B0503020000020004" pitchFamily="50" charset="-127"/>
                  </a:rPr>
                  <a:t>=</a:t>
                </a:r>
                <a:r>
                  <a:rPr lang="en-US" altLang="ko-KR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10.0</a:t>
                </a:r>
                <a:endParaRPr lang="en-US" altLang="ko-KR" dirty="0" smtClean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04527" y="1118672"/>
                <a:ext cx="8928993" cy="5118640"/>
              </a:xfrm>
              <a:blipFill rotWithShape="0"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27181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16.9 </a:t>
            </a:r>
            <a:r>
              <a:rPr lang="ko-KR" altLang="en-US" dirty="0" smtClean="0"/>
              <a:t>도플러 효과</a:t>
            </a:r>
            <a:r>
              <a:rPr lang="en-US" altLang="ko-KR" dirty="0" smtClean="0"/>
              <a:t>(Doppler effect) </a:t>
            </a:r>
            <a:r>
              <a:rPr lang="ko-KR" altLang="en-US" dirty="0" smtClean="0"/>
              <a:t>  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11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p:sp>
        <p:nvSpPr>
          <p:cNvPr id="6149" name="내용 개체 틀 8"/>
          <p:cNvSpPr>
            <a:spLocks noGrp="1"/>
          </p:cNvSpPr>
          <p:nvPr>
            <p:ph idx="1"/>
          </p:nvPr>
        </p:nvSpPr>
        <p:spPr>
          <a:xfrm>
            <a:off x="704527" y="1118672"/>
            <a:ext cx="8928993" cy="5118640"/>
          </a:xfrm>
        </p:spPr>
        <p:txBody>
          <a:bodyPr/>
          <a:lstStyle/>
          <a:p>
            <a:r>
              <a:rPr lang="ko-KR" altLang="en-US" sz="16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음원과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관측자의 속도가 소리가 전파되는 매질에 대해 다르기 때문에 관측자에 의해 감지되는 소리의 진동수 즉 소리 높이의 변화 </a:t>
            </a:r>
            <a:endParaRPr lang="en-US" altLang="ko-KR" sz="16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6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음원이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움직이는 경우       </a:t>
            </a:r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dirty="0" smtClean="0">
                <a:ea typeface="맑은 고딕" panose="020B0503020000020004" pitchFamily="50" charset="-127"/>
              </a:rPr>
              <a:t>정지해 있는 소방차 위에서 </a:t>
            </a:r>
            <a:r>
              <a:rPr lang="ko-KR" altLang="en-US" dirty="0" err="1" smtClean="0">
                <a:ea typeface="맑은 고딕" panose="020B0503020000020004" pitchFamily="50" charset="-127"/>
              </a:rPr>
              <a:t>사일렌이</a:t>
            </a:r>
            <a:r>
              <a:rPr lang="ko-KR" altLang="en-US" dirty="0" smtClean="0">
                <a:ea typeface="맑은 고딕" panose="020B0503020000020004" pitchFamily="50" charset="-127"/>
              </a:rPr>
              <a:t> 울릴 경우 소리의 패턴이 대칭적이기 때문에 소방차의 앞 혹은 뒤에 서있는 수신자의경우 동일한 진동수의 소리를 듣게 된다</a:t>
            </a:r>
            <a:r>
              <a:rPr lang="en-US" altLang="ko-KR" dirty="0" smtClean="0">
                <a:ea typeface="맑은 고딕" panose="020B0503020000020004" pitchFamily="50" charset="-127"/>
              </a:rPr>
              <a:t>.</a:t>
            </a:r>
          </a:p>
          <a:p>
            <a:pPr lvl="1"/>
            <a:r>
              <a:rPr lang="ko-KR" altLang="en-US" dirty="0" smtClean="0">
                <a:ea typeface="맑은 고딕" panose="020B0503020000020004" pitchFamily="50" charset="-127"/>
              </a:rPr>
              <a:t>움직일 경우 트럭 앞에서는 </a:t>
            </a:r>
            <a:r>
              <a:rPr lang="ko-KR" altLang="en-US" dirty="0" err="1" smtClean="0">
                <a:ea typeface="맑은 고딕" panose="020B0503020000020004" pitchFamily="50" charset="-127"/>
              </a:rPr>
              <a:t>밀한</a:t>
            </a:r>
            <a:r>
              <a:rPr lang="ko-KR" altLang="en-US" dirty="0" smtClean="0">
                <a:ea typeface="맑은 고딕" panose="020B0503020000020004" pitchFamily="50" charset="-127"/>
              </a:rPr>
              <a:t> 곳들이 서로 가까워지고 따라서 소리의 파장이 짧아진다</a:t>
            </a:r>
            <a:r>
              <a:rPr lang="en-US" altLang="ko-KR" dirty="0" smtClean="0">
                <a:ea typeface="맑은 고딕" panose="020B0503020000020004" pitchFamily="50" charset="-127"/>
              </a:rPr>
              <a:t>.</a:t>
            </a:r>
          </a:p>
          <a:p>
            <a:pPr lvl="1"/>
            <a:r>
              <a:rPr lang="ko-KR" altLang="en-US" dirty="0" smtClean="0">
                <a:ea typeface="맑은 고딕" panose="020B0503020000020004" pitchFamily="50" charset="-127"/>
              </a:rPr>
              <a:t>다음 파동이 방출되기 전에 움직이는 트럭이 이미 방출된 </a:t>
            </a:r>
            <a:r>
              <a:rPr lang="ko-KR" altLang="en-US" dirty="0" err="1" smtClean="0">
                <a:ea typeface="맑은 고딕" panose="020B0503020000020004" pitchFamily="50" charset="-127"/>
              </a:rPr>
              <a:t>밀한</a:t>
            </a:r>
            <a:r>
              <a:rPr lang="ko-KR" altLang="en-US" dirty="0" smtClean="0">
                <a:ea typeface="맑은 고딕" panose="020B0503020000020004" pitchFamily="50" charset="-127"/>
              </a:rPr>
              <a:t> 곳으로 접근하기 때문이다</a:t>
            </a:r>
            <a:r>
              <a:rPr lang="en-US" altLang="ko-KR" dirty="0" smtClean="0">
                <a:ea typeface="맑은 고딕" panose="020B0503020000020004" pitchFamily="50" charset="-127"/>
              </a:rPr>
              <a:t>. </a:t>
            </a:r>
          </a:p>
          <a:p>
            <a:pPr lvl="1"/>
            <a:r>
              <a:rPr lang="ko-KR" altLang="en-US" dirty="0" smtClean="0">
                <a:ea typeface="맑은 고딕" panose="020B0503020000020004" pitchFamily="50" charset="-127"/>
              </a:rPr>
              <a:t>트럭 앞에 서있는 관측자는 트럭이 정지해 있을 때에 비하여 단위시간당  더 많은 수의 </a:t>
            </a:r>
            <a:r>
              <a:rPr lang="ko-KR" altLang="en-US" dirty="0" err="1" smtClean="0">
                <a:ea typeface="맑은 고딕" panose="020B0503020000020004" pitchFamily="50" charset="-127"/>
              </a:rPr>
              <a:t>밀한</a:t>
            </a:r>
            <a:r>
              <a:rPr lang="ko-KR" altLang="en-US" dirty="0" smtClean="0">
                <a:ea typeface="맑은 고딕" panose="020B0503020000020004" pitchFamily="50" charset="-127"/>
              </a:rPr>
              <a:t> 곳을 수신하게 된다</a:t>
            </a:r>
            <a:r>
              <a:rPr lang="en-US" altLang="ko-KR" dirty="0" smtClean="0">
                <a:ea typeface="맑은 고딕" panose="020B0503020000020004" pitchFamily="50" charset="-127"/>
              </a:rPr>
              <a:t>.</a:t>
            </a:r>
          </a:p>
          <a:p>
            <a:pPr lvl="1"/>
            <a:r>
              <a:rPr lang="ko-KR" altLang="en-US" dirty="0" err="1" smtClean="0">
                <a:ea typeface="맑은 고딕" panose="020B0503020000020004" pitchFamily="50" charset="-127"/>
              </a:rPr>
              <a:t>밀한</a:t>
            </a:r>
            <a:r>
              <a:rPr lang="ko-KR" altLang="en-US" dirty="0" smtClean="0">
                <a:ea typeface="맑은 고딕" panose="020B0503020000020004" pitchFamily="50" charset="-127"/>
              </a:rPr>
              <a:t> 곳들의 비율의 증가는 진동수의 증가에 해당한다</a:t>
            </a:r>
            <a:r>
              <a:rPr lang="en-US" altLang="ko-KR" dirty="0" smtClean="0">
                <a:ea typeface="맑은 고딕" panose="020B0503020000020004" pitchFamily="50" charset="-127"/>
              </a:rPr>
              <a:t>. </a:t>
            </a:r>
          </a:p>
          <a:p>
            <a:pPr lvl="1"/>
            <a:r>
              <a:rPr lang="ko-KR" altLang="en-US" dirty="0" smtClean="0">
                <a:ea typeface="맑은 고딕" panose="020B0503020000020004" pitchFamily="50" charset="-127"/>
              </a:rPr>
              <a:t>트럭 </a:t>
            </a:r>
            <a:r>
              <a:rPr lang="ko-KR" altLang="en-US" dirty="0" err="1" smtClean="0">
                <a:ea typeface="맑은 고딕" panose="020B0503020000020004" pitchFamily="50" charset="-127"/>
              </a:rPr>
              <a:t>뒷쪽에서는</a:t>
            </a:r>
            <a:r>
              <a:rPr lang="ko-KR" altLang="en-US" dirty="0" smtClean="0">
                <a:ea typeface="맑은 고딕" panose="020B0503020000020004" pitchFamily="50" charset="-127"/>
              </a:rPr>
              <a:t> 파장이 길어지는 현상이 발생한다</a:t>
            </a:r>
            <a:r>
              <a:rPr lang="en-US" altLang="ko-KR" dirty="0" smtClean="0">
                <a:ea typeface="맑은 고딕" panose="020B0503020000020004" pitchFamily="50" charset="-127"/>
              </a:rPr>
              <a:t>. </a:t>
            </a:r>
          </a:p>
          <a:p>
            <a:pPr lvl="1"/>
            <a:r>
              <a:rPr lang="ko-KR" altLang="en-US" dirty="0" smtClean="0">
                <a:ea typeface="맑은 고딕" panose="020B0503020000020004" pitchFamily="50" charset="-127"/>
              </a:rPr>
              <a:t> </a:t>
            </a:r>
            <a:endParaRPr lang="en-US" altLang="ko-KR" dirty="0" smtClean="0">
              <a:ea typeface="맑은 고딕" panose="020B0503020000020004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8624" y="4293096"/>
            <a:ext cx="5395913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178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16.9 </a:t>
            </a:r>
            <a:r>
              <a:rPr lang="ko-KR" altLang="en-US" dirty="0" smtClean="0"/>
              <a:t>도플러 효과</a:t>
            </a:r>
            <a:r>
              <a:rPr lang="en-US" altLang="ko-KR" dirty="0" smtClean="0"/>
              <a:t>(Doppler effect) </a:t>
            </a:r>
            <a:r>
              <a:rPr lang="ko-KR" altLang="en-US" dirty="0" smtClean="0"/>
              <a:t>  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12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704527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정지해있는 사이렌이 시간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t=0s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에서 </a:t>
                </a:r>
                <a:r>
                  <a:rPr lang="ko-KR" altLang="en-US" sz="1600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밀한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곳을 만든다면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T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를 사이렌의 주기라고 할 때 이 사이렌은 시간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T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후에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다음 </a:t>
                </a:r>
                <a:r>
                  <a:rPr lang="ko-KR" altLang="en-US" sz="1600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밀한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곳을 만들  것이다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 </a:t>
                </a: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두 </a:t>
                </a:r>
                <a:r>
                  <a:rPr lang="ko-KR" altLang="en-US" sz="1600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밀한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곳 사이의 거리는 정지해 있는 </a:t>
                </a:r>
                <a:r>
                  <a:rPr lang="ko-KR" altLang="en-US" sz="1600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음원에서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발생되는 소리의 파장이다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 </a:t>
                </a: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정지해 있는 관측자를 향해 속도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60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sz="1600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sz="1600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sub>
                    </m:sSub>
                  </m:oMath>
                </a14:m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로 움직일 때        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smtClean="0">
                    <a:ea typeface="맑은 고딕" panose="020B0503020000020004" pitchFamily="50" charset="-127"/>
                  </a:rPr>
                  <a:t>두 번째 </a:t>
                </a:r>
                <a:r>
                  <a:rPr lang="ko-KR" altLang="en-US" dirty="0" err="1" smtClean="0">
                    <a:ea typeface="맑은 고딕" panose="020B0503020000020004" pitchFamily="50" charset="-127"/>
                  </a:rPr>
                  <a:t>밀한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 곳을 만들기 전에 트럭은 거리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𝑇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만큼 관측자를 향해 움직여 접근한다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. </a:t>
                </a: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두 연속되는 </a:t>
                </a:r>
                <a:r>
                  <a:rPr lang="ko-KR" altLang="en-US" dirty="0" err="1" smtClean="0">
                    <a:ea typeface="맑은 고딕" panose="020B0503020000020004" pitchFamily="50" charset="-127"/>
                  </a:rPr>
                  <a:t>밀한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 곳 사이의 거리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(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파장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𝜆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′</m:t>
                        </m:r>
                      </m:sup>
                    </m:sSup>
                  </m:oMath>
                </a14:m>
                <a:r>
                  <a:rPr lang="en-US" altLang="ko-KR" dirty="0" smtClean="0">
                    <a:ea typeface="맑은 고딕" panose="020B0503020000020004" pitchFamily="50" charset="-127"/>
                  </a:rPr>
                  <a:t>)</a:t>
                </a:r>
              </a:p>
              <a:p>
                <a:pPr marL="457200" lvl="1" indent="0">
                  <a:buNone/>
                </a:pPr>
                <a:r>
                  <a:rPr lang="en-US" altLang="ko-KR" dirty="0" smtClean="0">
                    <a:ea typeface="맑은 고딕" panose="020B0503020000020004" pitchFamily="50" charset="-127"/>
                  </a:rPr>
                  <a:t>  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𝜆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′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𝜆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𝑇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𝑣</m:t>
                        </m:r>
                      </m:num>
                      <m:den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ko-KR" altLang="en-US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𝜆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′</m:t>
                            </m:r>
                          </m:sup>
                        </m:sSup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𝑣</m:t>
                        </m:r>
                      </m:num>
                      <m:den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𝜆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</m:t>
                        </m:r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𝑠</m:t>
                            </m:r>
                          </m:sub>
                        </m:s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𝑇</m:t>
                        </m:r>
                      </m:den>
                    </m:f>
                  </m:oMath>
                </a14:m>
                <a:r>
                  <a:rPr lang="en-US" altLang="ko-KR" b="0" dirty="0" smtClean="0">
                    <a:ea typeface="Cambria Math" panose="02040503050406030204" pitchFamily="18" charset="0"/>
                  </a:rPr>
                  <a:t> 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0 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:</m:t>
                    </m:r>
                    <m:r>
                      <a:rPr lang="ko-KR" altLang="en-US" i="1">
                        <a:latin typeface="Cambria Math" panose="02040503050406030204" pitchFamily="18" charset="0"/>
                      </a:rPr>
                      <m:t>정</m:t>
                    </m:r>
                  </m:oMath>
                </a14:m>
                <a:r>
                  <a:rPr lang="ko-KR" altLang="en-US" b="0" dirty="0" smtClean="0">
                    <a:latin typeface="+mn-ea"/>
                  </a:rPr>
                  <a:t>지해있는 관측자에 의해 감지되는 진동수 </a:t>
                </a:r>
                <a:endParaRPr lang="en-US" altLang="ko-KR" b="0" dirty="0" smtClean="0">
                  <a:latin typeface="+mn-ea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정지해 있는 사이렌의 경우 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𝜆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𝑣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sub>
                    </m:sSub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,</a:t>
                </a:r>
                <a14:m>
                  <m:oMath xmlns:m="http://schemas.openxmlformats.org/officeDocument/2006/math"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𝑇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=1/</m:t>
                    </m:r>
                    <m:sSub>
                      <m:sSubPr>
                        <m:ctrlP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e>
                      <m:sub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sub>
                    </m:sSub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,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e>
                      <m:sub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sub>
                    </m:sSub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:</m:t>
                    </m:r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음원에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의해 방출 되는 진동수 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sub>
                    </m:sSub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1−</m:t>
                            </m:r>
                            <m:f>
                              <m:f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fPr>
                              <m:num>
                                <m:sSub>
                                  <m:sSubPr>
                                    <m:ctrlP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𝑣</m:t>
                                    </m:r>
                                  </m:e>
                                  <m:sub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𝑠</m:t>
                                    </m:r>
                                  </m:sub>
                                </m:sSub>
                              </m:num>
                              <m:den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𝑣</m:t>
                                </m:r>
                              </m:den>
                            </m:f>
                          </m:den>
                        </m:f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1−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𝑠</m:t>
                            </m:r>
                          </m:sub>
                        </m:sSub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&lt;1,  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&gt;</m:t>
                    </m:r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sub>
                    </m:sSub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도플러 이동 </a:t>
                </a:r>
                <a:r>
                  <a:rPr lang="en-US" altLang="ko-KR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(Doppler shift) :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두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진동수의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차이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sub>
                    </m:sSub>
                  </m:oMath>
                </a14:m>
                <a:r>
                  <a:rPr lang="en-US" altLang="ko-KR" dirty="0" smtClean="0">
                    <a:ea typeface="맑은 고딕" panose="020B0503020000020004" pitchFamily="50" charset="-127"/>
                  </a:rPr>
                  <a:t>)</a:t>
                </a: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사이렌이 관측자로부터 멀어질 때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en-US" altLang="ko-KR" dirty="0"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𝜆</m:t>
                        </m:r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′</m:t>
                        </m:r>
                      </m:sup>
                    </m:sSup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𝜆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𝑇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sub>
                    </m:sSub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+</m:t>
                            </m:r>
                            <m:f>
                              <m:f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fPr>
                              <m:num>
                                <m:sSub>
                                  <m:sSubPr>
                                    <m:ctrlPr>
                                      <a:rPr lang="en-US" altLang="ko-KR" i="1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ko-KR" i="1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𝑣</m:t>
                                    </m:r>
                                  </m:e>
                                  <m:sub>
                                    <m:r>
                                      <a:rPr lang="en-US" altLang="ko-KR" i="1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𝑠</m:t>
                                    </m:r>
                                  </m:sub>
                                </m:sSub>
                              </m:num>
                              <m:den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𝑣</m:t>
                                </m:r>
                              </m:den>
                            </m:f>
                          </m:den>
                        </m:f>
                      </m:e>
                    </m:d>
                    <m:r>
                      <a:rPr lang="en-US" altLang="ko-KR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sub>
                    </m:sSub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04527" y="1118672"/>
                <a:ext cx="8928993" cy="5118640"/>
              </a:xfrm>
              <a:blipFill rotWithShape="0"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8220" y="3094505"/>
            <a:ext cx="3168030" cy="3142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818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16.9 </a:t>
            </a:r>
            <a:r>
              <a:rPr lang="ko-KR" altLang="en-US" dirty="0" smtClean="0"/>
              <a:t>도플러 효과</a:t>
            </a:r>
            <a:r>
              <a:rPr lang="en-US" altLang="ko-KR" dirty="0" smtClean="0"/>
              <a:t>(Doppler effect) </a:t>
            </a:r>
            <a:r>
              <a:rPr lang="ko-KR" altLang="en-US" dirty="0" smtClean="0"/>
              <a:t>  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13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704527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예제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16.6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지나가는 열차의 소리         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고속열차가 </a:t>
                </a:r>
                <a:r>
                  <a:rPr lang="en-US" altLang="ko-KR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415Hz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의 경적을 울리면서 </a:t>
                </a:r>
                <a:r>
                  <a:rPr lang="en-US" altLang="ko-KR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44.7 m/s(100mi/h)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의 속력으로 진행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소리의 속도는 </a:t>
                </a:r>
                <a:r>
                  <a:rPr lang="en-US" altLang="ko-KR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343m/s</a:t>
                </a:r>
              </a:p>
              <a:p>
                <a:pPr lvl="1"/>
                <a:r>
                  <a:rPr lang="ko-KR" altLang="en-US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건널목에 서 있는 사람이 듣는 소리의 진동수와 파장</a:t>
                </a:r>
                <a:endParaRPr lang="en-US" altLang="ko-KR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열차가 접근할 때 </a:t>
                </a:r>
                <a:endParaRPr lang="en-US" altLang="ko-KR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sub>
                    </m:sSub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1−</m:t>
                            </m:r>
                            <m:f>
                              <m:f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fPr>
                              <m:num>
                                <m:sSub>
                                  <m:sSubPr>
                                    <m:ctrlPr>
                                      <a:rPr lang="en-US" altLang="ko-KR" i="1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ko-KR" i="1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𝑣</m:t>
                                    </m:r>
                                  </m:e>
                                  <m:sub>
                                    <m:r>
                                      <a:rPr lang="en-US" altLang="ko-KR" i="1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𝑠</m:t>
                                    </m:r>
                                  </m:sub>
                                </m:sSub>
                              </m:num>
                              <m:den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𝑣</m:t>
                                </m:r>
                              </m:den>
                            </m:f>
                          </m:den>
                        </m:f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=(415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𝐻𝑧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)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1−</m:t>
                            </m:r>
                            <m:f>
                              <m:f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fPr>
                              <m:num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44.7 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𝑚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/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𝑠</m:t>
                                </m:r>
                              </m:num>
                              <m:den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343 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𝑚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/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𝑠</m:t>
                                </m:r>
                              </m:den>
                            </m:f>
                          </m:den>
                        </m:f>
                      </m:e>
                    </m:d>
                  </m:oMath>
                </a14:m>
                <a:r>
                  <a:rPr lang="en-US" altLang="ko-KR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 =</a:t>
                </a:r>
                <a14:m>
                  <m:oMath xmlns:m="http://schemas.openxmlformats.org/officeDocument/2006/math"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477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𝐻𝑧</m:t>
                    </m:r>
                  </m:oMath>
                </a14:m>
                <a:r>
                  <a:rPr lang="en-US" altLang="ko-KR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 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𝜆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′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num>
                      <m:den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𝑓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343 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/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477 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𝐻𝑧</m:t>
                        </m:r>
                      </m:den>
                    </m:f>
                  </m:oMath>
                </a14:m>
                <a:r>
                  <a:rPr lang="en-US" altLang="ko-KR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 =0.719 m</a:t>
                </a:r>
              </a:p>
              <a:p>
                <a:pPr lvl="1"/>
                <a:r>
                  <a:rPr lang="ko-KR" altLang="en-US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열차가</a:t>
                </a:r>
                <a:r>
                  <a:rPr lang="en-US" altLang="ko-KR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멀어져 </a:t>
                </a:r>
                <a:r>
                  <a:rPr lang="ko-KR" altLang="en-US" dirty="0" err="1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갈때</a:t>
                </a:r>
                <a:r>
                  <a:rPr lang="ko-KR" altLang="en-US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 </a:t>
                </a:r>
                <a:endParaRPr lang="en-US" altLang="ko-KR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sub>
                    </m:sSub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+</m:t>
                            </m:r>
                            <m:f>
                              <m:f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fPr>
                              <m:num>
                                <m:sSub>
                                  <m:sSubPr>
                                    <m:ctrlPr>
                                      <a:rPr lang="en-US" altLang="ko-KR" i="1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ko-KR" i="1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𝑣</m:t>
                                    </m:r>
                                  </m:e>
                                  <m:sub>
                                    <m:r>
                                      <a:rPr lang="en-US" altLang="ko-KR" i="1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𝑠</m:t>
                                    </m:r>
                                  </m:sub>
                                </m:sSub>
                              </m:num>
                              <m:den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𝑣</m:t>
                                </m:r>
                              </m:den>
                            </m:f>
                          </m:den>
                        </m:f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=(415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𝐻𝑧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)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+</m:t>
                            </m:r>
                            <m:f>
                              <m:f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fPr>
                              <m:num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44.7 </m:t>
                                </m:r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𝑚</m:t>
                                </m:r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/</m:t>
                                </m:r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𝑠</m:t>
                                </m:r>
                              </m:num>
                              <m:den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343 </m:t>
                                </m:r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𝑚</m:t>
                                </m:r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/</m:t>
                                </m:r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𝑠</m:t>
                                </m:r>
                              </m:den>
                            </m:f>
                          </m:den>
                        </m:f>
                      </m:e>
                    </m:d>
                  </m:oMath>
                </a14:m>
                <a:r>
                  <a:rPr lang="en-US" altLang="ko-KR" dirty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 =</a:t>
                </a:r>
                <a14:m>
                  <m:oMath xmlns:m="http://schemas.openxmlformats.org/officeDocument/2006/math"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36</m:t>
                    </m:r>
                    <m:r>
                      <a:rPr lang="en-US" altLang="ko-KR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7</m:t>
                    </m:r>
                    <m:r>
                      <a:rPr lang="en-US" altLang="ko-KR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𝐻𝑧</m:t>
                    </m:r>
                  </m:oMath>
                </a14:m>
                <a:r>
                  <a:rPr lang="en-US" altLang="ko-KR" dirty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 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𝜆</m:t>
                        </m:r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′</m:t>
                        </m:r>
                      </m:sup>
                    </m:sSup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num>
                      <m:den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𝑓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343 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/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36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7 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𝐻𝑧</m:t>
                        </m:r>
                      </m:den>
                    </m:f>
                  </m:oMath>
                </a14:m>
                <a:r>
                  <a:rPr lang="en-US" altLang="ko-KR" dirty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 =</a:t>
                </a:r>
                <a:r>
                  <a:rPr lang="en-US" altLang="ko-KR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0.935 </a:t>
                </a:r>
                <a:r>
                  <a:rPr lang="en-US" altLang="ko-KR" dirty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m</a:t>
                </a:r>
              </a:p>
              <a:p>
                <a:pPr lvl="1"/>
                <a:endParaRPr lang="en-US" altLang="ko-KR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marL="457200" lvl="1" indent="0">
                  <a:buNone/>
                </a:pP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04527" y="1118672"/>
                <a:ext cx="8928993" cy="5118640"/>
              </a:xfrm>
              <a:blipFill rotWithShape="0"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73997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16.9 </a:t>
            </a:r>
            <a:r>
              <a:rPr lang="ko-KR" altLang="en-US" dirty="0" smtClean="0"/>
              <a:t>도플러 효과</a:t>
            </a:r>
            <a:r>
              <a:rPr lang="en-US" altLang="ko-KR" dirty="0" smtClean="0"/>
              <a:t>(Doppler effect) </a:t>
            </a:r>
            <a:r>
              <a:rPr lang="ko-KR" altLang="en-US" dirty="0" smtClean="0"/>
              <a:t>  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14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704527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관측자가 움직이는 경우      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>
                    <a:ea typeface="맑은 고딕" panose="020B0503020000020004" pitchFamily="50" charset="-127"/>
                  </a:rPr>
                  <a:t>정지해</a:t>
                </a:r>
                <a:r>
                  <a:rPr lang="en-US" altLang="ko-KR" dirty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>
                    <a:ea typeface="맑은 고딕" panose="020B0503020000020004" pitchFamily="50" charset="-127"/>
                  </a:rPr>
                  <a:t>있는 </a:t>
                </a:r>
                <a:r>
                  <a:rPr lang="ko-KR" altLang="en-US" dirty="0" err="1">
                    <a:ea typeface="맑은 고딕" panose="020B0503020000020004" pitchFamily="50" charset="-127"/>
                  </a:rPr>
                  <a:t>음원을</a:t>
                </a:r>
                <a:r>
                  <a:rPr lang="ko-KR" altLang="en-US" dirty="0">
                    <a:ea typeface="맑은 고딕" panose="020B0503020000020004" pitchFamily="50" charset="-127"/>
                  </a:rPr>
                  <a:t> 향해 움직이고 관측자의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속도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, 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움</m:t>
                    </m:r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직인 거리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𝑡</m:t>
                    </m:r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수신하게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되는 추가된 </a:t>
                </a:r>
                <a:r>
                  <a:rPr lang="ko-KR" altLang="en-US" dirty="0" err="1" smtClean="0">
                    <a:ea typeface="맑은 고딕" panose="020B0503020000020004" pitchFamily="50" charset="-127"/>
                  </a:rPr>
                  <a:t>밀한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 곳의 수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𝑡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𝜆</m:t>
                    </m:r>
                  </m:oMath>
                </a14:m>
                <a:r>
                  <a:rPr lang="en-US" altLang="ko-KR" dirty="0" smtClean="0"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단위시간당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수신하는 추가된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err="1" smtClean="0">
                    <a:ea typeface="맑은 고딕" panose="020B0503020000020004" pitchFamily="50" charset="-127"/>
                  </a:rPr>
                  <a:t>밀한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 곳의 수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𝜆</m:t>
                    </m:r>
                  </m:oMath>
                </a14:m>
                <a:r>
                  <a:rPr lang="en-US" altLang="ko-KR" dirty="0">
                    <a:ea typeface="맑은 고딕" panose="020B0503020000020004" pitchFamily="50" charset="-127"/>
                  </a:rPr>
                  <a:t>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움직이는 관측자의 진동수 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marL="457200" lvl="1" indent="0">
                  <a:buNone/>
                </a:pPr>
                <a:r>
                  <a:rPr lang="en-US" altLang="ko-KR" dirty="0" smtClean="0">
                    <a:ea typeface="맑은 고딕" panose="020B0503020000020004" pitchFamily="50" charset="-127"/>
                  </a:rPr>
                  <a:t> 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num>
                      <m:den>
                        <m:r>
                          <a:rPr lang="ko-KR" altLang="en-US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𝜆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sub>
                    </m:sSub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1+</m:t>
                        </m:r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𝑣</m:t>
                                </m:r>
                              </m:e>
                              <m:sub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0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𝑓</m:t>
                                </m:r>
                              </m:e>
                              <m:sub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𝑠</m:t>
                                </m:r>
                              </m:sub>
                            </m:sSub>
                            <m:r>
                              <a:rPr lang="ko-KR" altLang="en-US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𝜆</m:t>
                            </m:r>
                          </m:den>
                        </m:f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sub>
                    </m:sSub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1+</m:t>
                        </m:r>
                        <m:f>
                          <m:f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𝑣</m:t>
                                </m:r>
                              </m:e>
                              <m:sub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0</m:t>
                                </m:r>
                              </m:sub>
                            </m:sSub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𝑣</m:t>
                            </m:r>
                          </m:den>
                        </m:f>
                      </m:e>
                    </m:d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 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>
                    <a:ea typeface="맑은 고딕" panose="020B0503020000020004" pitchFamily="50" charset="-127"/>
                  </a:rPr>
                  <a:t>정지해</a:t>
                </a:r>
                <a:r>
                  <a:rPr lang="en-US" altLang="ko-KR" dirty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>
                    <a:ea typeface="맑은 고딕" panose="020B0503020000020004" pitchFamily="50" charset="-127"/>
                  </a:rPr>
                  <a:t>있는 </a:t>
                </a:r>
                <a:r>
                  <a:rPr lang="ko-KR" altLang="en-US" dirty="0" err="1" smtClean="0">
                    <a:ea typeface="맑은 고딕" panose="020B0503020000020004" pitchFamily="50" charset="-127"/>
                  </a:rPr>
                  <a:t>음원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 으로부터 멀어지는 경우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marL="457200" lvl="1" indent="0">
                  <a:buNone/>
                </a:pPr>
                <a:r>
                  <a:rPr lang="ko-KR" altLang="en-US" dirty="0" smtClean="0">
                    <a:ea typeface="맑은 고딕" panose="020B0503020000020004" pitchFamily="50" charset="-127"/>
                  </a:rPr>
                  <a:t>    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num>
                      <m:den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𝜆</m:t>
                        </m:r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sub>
                    </m:sSub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</m:t>
                        </m:r>
                        <m:f>
                          <m:f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𝑣</m:t>
                                </m:r>
                              </m:e>
                              <m:sub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0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𝑓</m:t>
                                </m:r>
                              </m:e>
                              <m:sub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𝑠</m:t>
                                </m:r>
                              </m:sub>
                            </m:sSub>
                            <m:r>
                              <a:rPr lang="ko-KR" altLang="en-US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𝜆</m:t>
                            </m:r>
                          </m:den>
                        </m:f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sub>
                    </m:sSub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</m:t>
                        </m:r>
                        <m:f>
                          <m:f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𝑣</m:t>
                                </m:r>
                              </m:e>
                              <m:sub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0</m:t>
                                </m:r>
                              </m:sub>
                            </m:sSub>
                          </m:num>
                          <m:den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𝑣</m:t>
                            </m:r>
                          </m:den>
                        </m:f>
                      </m:e>
                    </m:d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일반적인 경우       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en-US" altLang="ko-KR" dirty="0"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sub>
                    </m:sSub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</m:t>
                            </m:r>
                            <m:r>
                              <a:rPr lang="en-US" altLang="ko-KR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±</m:t>
                            </m:r>
                            <m:f>
                              <m:f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fPr>
                              <m:num>
                                <m:sSub>
                                  <m:sSubPr>
                                    <m:ctrlPr>
                                      <a:rPr lang="en-US" altLang="ko-KR" i="1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ko-KR" i="1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𝑣</m:t>
                                    </m:r>
                                  </m:e>
                                  <m:sub>
                                    <m:r>
                                      <a:rPr lang="en-US" altLang="ko-KR" i="1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0</m:t>
                                    </m:r>
                                  </m:sub>
                                </m:sSub>
                              </m:num>
                              <m:den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𝑣</m:t>
                                </m:r>
                              </m:den>
                            </m:f>
                          </m:num>
                          <m:den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</m:t>
                            </m:r>
                            <m:r>
                              <a:rPr lang="en-US" altLang="ko-KR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∓</m:t>
                            </m:r>
                            <m:f>
                              <m:f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fPr>
                              <m:num>
                                <m:sSub>
                                  <m:sSubPr>
                                    <m:ctrlPr>
                                      <a:rPr lang="en-US" altLang="ko-KR" i="1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ko-KR" i="1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𝑣</m:t>
                                    </m:r>
                                  </m:e>
                                  <m:sub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𝑠</m:t>
                                    </m:r>
                                  </m:sub>
                                </m:sSub>
                              </m:num>
                              <m:den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𝑣</m:t>
                                </m:r>
                              </m:den>
                            </m:f>
                          </m:den>
                        </m:f>
                      </m:e>
                    </m:d>
                  </m:oMath>
                </a14:m>
                <a:r>
                  <a:rPr lang="ko-KR" altLang="en-US" dirty="0">
                    <a:ea typeface="맑은 고딕" panose="020B0503020000020004" pitchFamily="50" charset="-127"/>
                  </a:rPr>
                  <a:t>  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분자에 있는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+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부호는 관측자가 </a:t>
                </a:r>
                <a:r>
                  <a:rPr lang="ko-KR" altLang="en-US" dirty="0" err="1" smtClean="0">
                    <a:ea typeface="맑은 고딕" panose="020B0503020000020004" pitchFamily="50" charset="-127"/>
                  </a:rPr>
                  <a:t>음원을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 향해 움직일 때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–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부호는 관측자가 </a:t>
                </a:r>
                <a:r>
                  <a:rPr lang="ko-KR" altLang="en-US" dirty="0" err="1" smtClean="0">
                    <a:ea typeface="맑은 고딕" panose="020B0503020000020004" pitchFamily="50" charset="-127"/>
                  </a:rPr>
                  <a:t>음원으로부터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 멀어질 때 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분모에 있는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–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부호는 </a:t>
                </a:r>
                <a:r>
                  <a:rPr lang="ko-KR" altLang="en-US" dirty="0" err="1" smtClean="0">
                    <a:ea typeface="맑은 고딕" panose="020B0503020000020004" pitchFamily="50" charset="-127"/>
                  </a:rPr>
                  <a:t>음원이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 관측자를 향해 움직일 </a:t>
                </a:r>
                <a:r>
                  <a:rPr lang="ko-KR" altLang="en-US" dirty="0" err="1" smtClean="0">
                    <a:ea typeface="맑은 고딕" panose="020B0503020000020004" pitchFamily="50" charset="-127"/>
                  </a:rPr>
                  <a:t>떄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 그리고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+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부호는 </a:t>
                </a:r>
                <a:r>
                  <a:rPr lang="ko-KR" altLang="en-US" dirty="0" err="1" smtClean="0">
                    <a:ea typeface="맑은 고딕" panose="020B0503020000020004" pitchFamily="50" charset="-127"/>
                  </a:rPr>
                  <a:t>음원이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 관측자로부터 멀어질 </a:t>
                </a:r>
                <a:r>
                  <a:rPr lang="ko-KR" altLang="en-US" dirty="0" err="1" smtClean="0">
                    <a:ea typeface="맑은 고딕" panose="020B0503020000020004" pitchFamily="50" charset="-127"/>
                  </a:rPr>
                  <a:t>떄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 사용된다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. </a:t>
                </a: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04527" y="1118672"/>
                <a:ext cx="8928993" cy="5118640"/>
              </a:xfrm>
              <a:blipFill rotWithShape="0"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9064" y="2060848"/>
            <a:ext cx="3100799" cy="1947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913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16.9 </a:t>
            </a:r>
            <a:r>
              <a:rPr lang="ko-KR" altLang="en-US" dirty="0" smtClean="0"/>
              <a:t>도플러 효과</a:t>
            </a:r>
            <a:r>
              <a:rPr lang="en-US" altLang="ko-KR" dirty="0" smtClean="0"/>
              <a:t>(Doppler effect) </a:t>
            </a:r>
            <a:r>
              <a:rPr lang="ko-KR" altLang="en-US" dirty="0" smtClean="0"/>
              <a:t>  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15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704527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예제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16.6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지나가는 열차의 소리         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고속열차가 </a:t>
                </a:r>
                <a:r>
                  <a:rPr lang="en-US" altLang="ko-KR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415Hz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의 경적을 울리면서 </a:t>
                </a:r>
                <a:r>
                  <a:rPr lang="en-US" altLang="ko-KR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44.7 m/s(100mi/h)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의 속력으로 진행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소리의 속도는 </a:t>
                </a:r>
                <a:r>
                  <a:rPr lang="en-US" altLang="ko-KR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343m/s</a:t>
                </a:r>
              </a:p>
              <a:p>
                <a:pPr lvl="1"/>
                <a:r>
                  <a:rPr lang="ko-KR" altLang="en-US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건널목에 서 있는 사람이 듣는 소리의 진동수와 파장</a:t>
                </a:r>
                <a:endParaRPr lang="en-US" altLang="ko-KR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열차가 접근할 때 </a:t>
                </a:r>
                <a:endParaRPr lang="en-US" altLang="ko-KR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sub>
                    </m:sSub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1−</m:t>
                            </m:r>
                            <m:f>
                              <m:f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fPr>
                              <m:num>
                                <m:sSub>
                                  <m:sSubPr>
                                    <m:ctrlPr>
                                      <a:rPr lang="en-US" altLang="ko-KR" i="1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ko-KR" i="1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𝑣</m:t>
                                    </m:r>
                                  </m:e>
                                  <m:sub>
                                    <m:r>
                                      <a:rPr lang="en-US" altLang="ko-KR" i="1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𝑠</m:t>
                                    </m:r>
                                  </m:sub>
                                </m:sSub>
                              </m:num>
                              <m:den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𝑣</m:t>
                                </m:r>
                              </m:den>
                            </m:f>
                          </m:den>
                        </m:f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=(4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3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5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𝐻𝑧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)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1−</m:t>
                            </m:r>
                            <m:f>
                              <m:f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fPr>
                              <m:num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44.7 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𝑚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/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𝑠</m:t>
                                </m:r>
                              </m:num>
                              <m:den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343 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𝑚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/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𝑠</m:t>
                                </m:r>
                              </m:den>
                            </m:f>
                          </m:den>
                        </m:f>
                      </m:e>
                    </m:d>
                  </m:oMath>
                </a14:m>
                <a:r>
                  <a:rPr lang="en-US" altLang="ko-KR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 =</a:t>
                </a:r>
                <a14:m>
                  <m:oMath xmlns:m="http://schemas.openxmlformats.org/officeDocument/2006/math"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500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𝐻𝑧</m:t>
                    </m:r>
                  </m:oMath>
                </a14:m>
                <a:r>
                  <a:rPr lang="en-US" altLang="ko-KR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 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𝜆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′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num>
                      <m:den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𝑓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343 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/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500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𝐻𝑧</m:t>
                        </m:r>
                      </m:den>
                    </m:f>
                  </m:oMath>
                </a14:m>
                <a:r>
                  <a:rPr lang="en-US" altLang="ko-KR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 =</a:t>
                </a:r>
                <a:r>
                  <a:rPr lang="en-US" altLang="ko-KR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0.686 </a:t>
                </a:r>
                <a:r>
                  <a:rPr lang="en-US" altLang="ko-KR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m</a:t>
                </a:r>
              </a:p>
              <a:p>
                <a:pPr lvl="1"/>
                <a:r>
                  <a:rPr lang="ko-KR" altLang="en-US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열차가</a:t>
                </a:r>
                <a:r>
                  <a:rPr lang="en-US" altLang="ko-KR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멀어져 </a:t>
                </a:r>
                <a:r>
                  <a:rPr lang="ko-KR" altLang="en-US" dirty="0" err="1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갈때</a:t>
                </a:r>
                <a:r>
                  <a:rPr lang="ko-KR" altLang="en-US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 </a:t>
                </a:r>
                <a:endParaRPr lang="en-US" altLang="ko-KR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sub>
                    </m:sSub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+</m:t>
                            </m:r>
                            <m:f>
                              <m:f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fPr>
                              <m:num>
                                <m:sSub>
                                  <m:sSubPr>
                                    <m:ctrlPr>
                                      <a:rPr lang="en-US" altLang="ko-KR" i="1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ko-KR" i="1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𝑣</m:t>
                                    </m:r>
                                  </m:e>
                                  <m:sub>
                                    <m:r>
                                      <a:rPr lang="en-US" altLang="ko-KR" i="1">
                                        <a:latin typeface="Cambria Math" panose="02040503050406030204" pitchFamily="18" charset="0"/>
                                        <a:ea typeface="맑은 고딕" panose="020B0503020000020004" pitchFamily="50" charset="-127"/>
                                      </a:rPr>
                                      <m:t>𝑠</m:t>
                                    </m:r>
                                  </m:sub>
                                </m:sSub>
                              </m:num>
                              <m:den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𝑣</m:t>
                                </m:r>
                              </m:den>
                            </m:f>
                          </m:den>
                        </m:f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=(4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3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5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𝐻𝑧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)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+</m:t>
                            </m:r>
                            <m:f>
                              <m:f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fPr>
                              <m:num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44.7 </m:t>
                                </m:r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𝑚</m:t>
                                </m:r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/</m:t>
                                </m:r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𝑠</m:t>
                                </m:r>
                              </m:num>
                              <m:den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343 </m:t>
                                </m:r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𝑚</m:t>
                                </m:r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/</m:t>
                                </m:r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𝑠</m:t>
                                </m:r>
                              </m:den>
                            </m:f>
                          </m:den>
                        </m:f>
                      </m:e>
                    </m:d>
                  </m:oMath>
                </a14:m>
                <a:r>
                  <a:rPr lang="en-US" altLang="ko-KR" dirty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 =</a:t>
                </a:r>
                <a14:m>
                  <m:oMath xmlns:m="http://schemas.openxmlformats.org/officeDocument/2006/math"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3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85</m:t>
                    </m:r>
                    <m:r>
                      <a:rPr lang="en-US" altLang="ko-KR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𝐻𝑧</m:t>
                    </m:r>
                  </m:oMath>
                </a14:m>
                <a:r>
                  <a:rPr lang="en-US" altLang="ko-KR" dirty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 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𝜆</m:t>
                        </m:r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′</m:t>
                        </m:r>
                      </m:sup>
                    </m:sSup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num>
                      <m:den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𝑓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343 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/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385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 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𝐻𝑧</m:t>
                        </m:r>
                      </m:den>
                    </m:f>
                  </m:oMath>
                </a14:m>
                <a:r>
                  <a:rPr lang="en-US" altLang="ko-KR" dirty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 =</a:t>
                </a:r>
                <a:r>
                  <a:rPr lang="en-US" altLang="ko-KR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0.890 </a:t>
                </a:r>
                <a:r>
                  <a:rPr lang="en-US" altLang="ko-KR" dirty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m</a:t>
                </a:r>
              </a:p>
              <a:p>
                <a:pPr lvl="1"/>
                <a:endParaRPr lang="en-US" altLang="ko-KR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marL="457200" lvl="1" indent="0">
                  <a:buNone/>
                </a:pP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ea typeface="맑은 고딕" panose="020B0503020000020004" pitchFamily="50" charset="-127"/>
                </a:endParaRPr>
              </a:p>
            </p:txBody>
          </p:sp>
        </mc:Choice>
        <mc:Fallback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704527" y="1118672"/>
                <a:ext cx="8928993" cy="5118640"/>
              </a:xfrm>
              <a:blipFill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38783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기본 디자인">
      <a:majorFont>
        <a:latin typeface="휴먼고딕"/>
        <a:ea typeface="휴먼고딕"/>
        <a:cs typeface=""/>
      </a:majorFont>
      <a:minorFont>
        <a:latin typeface="중고딕"/>
        <a:ea typeface="중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1장강의자료 [호환 모드]" id="{91FA5B1C-D113-482D-96A6-DF7BFCD0231A}" vid="{DD103163-8021-4EF6-B1C4-4AC3D2552F39}"/>
    </a:ext>
  </a:ext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37727</TotalTime>
  <Words>2538</Words>
  <Application>Microsoft Office PowerPoint</Application>
  <PresentationFormat>A4 용지(210x297mm)</PresentationFormat>
  <Paragraphs>202</Paragraphs>
  <Slides>15</Slides>
  <Notes>1</Notes>
  <HiddenSlides>0</HiddenSlides>
  <MMClips>0</MMClips>
  <ScaleCrop>false</ScaleCrop>
  <HeadingPairs>
    <vt:vector size="8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25" baseType="lpstr">
      <vt:lpstr>굴림</vt:lpstr>
      <vt:lpstr>굴림체</vt:lpstr>
      <vt:lpstr>맑은 고딕</vt:lpstr>
      <vt:lpstr>중고딕</vt:lpstr>
      <vt:lpstr>휴먼고딕</vt:lpstr>
      <vt:lpstr>Arial</vt:lpstr>
      <vt:lpstr>Cambria Math</vt:lpstr>
      <vt:lpstr>Times New Roman</vt:lpstr>
      <vt:lpstr>기본 디자인</vt:lpstr>
      <vt:lpstr>비트맵 이미지</vt:lpstr>
      <vt:lpstr>16.1 파동의 성질 </vt:lpstr>
      <vt:lpstr>16.2 주기적인 파동 </vt:lpstr>
      <vt:lpstr>16.4 파동의 수학적 표현 </vt:lpstr>
      <vt:lpstr>16.5 소리의 성질  </vt:lpstr>
      <vt:lpstr>16.5 소리의 성질  </vt:lpstr>
      <vt:lpstr>16.6 소리의 속력  </vt:lpstr>
      <vt:lpstr>16.7 소리의 세기  </vt:lpstr>
      <vt:lpstr>16.7 소리의 세기   </vt:lpstr>
      <vt:lpstr>16.8 데시벨   </vt:lpstr>
      <vt:lpstr>16.8 데시벨   </vt:lpstr>
      <vt:lpstr>16.9 도플러 효과(Doppler effect)   </vt:lpstr>
      <vt:lpstr>16.9 도플러 효과(Doppler effect)   </vt:lpstr>
      <vt:lpstr>16.9 도플러 효과(Doppler effect)   </vt:lpstr>
      <vt:lpstr>16.9 도플러 효과(Doppler effect)   </vt:lpstr>
      <vt:lpstr>16.9 도플러 효과(Doppler effect)   </vt:lpstr>
    </vt:vector>
  </TitlesOfParts>
  <Company>시스템공학연구소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제목 없음</dc:title>
  <dc:creator>seong</dc:creator>
  <cp:lastModifiedBy>user</cp:lastModifiedBy>
  <cp:revision>1299</cp:revision>
  <cp:lastPrinted>2001-01-04T08:41:07Z</cp:lastPrinted>
  <dcterms:created xsi:type="dcterms:W3CDTF">1998-07-27T04:31:16Z</dcterms:created>
  <dcterms:modified xsi:type="dcterms:W3CDTF">2023-11-07T07:28:55Z</dcterms:modified>
</cp:coreProperties>
</file>