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478" r:id="rId2"/>
    <p:sldId id="480" r:id="rId3"/>
    <p:sldId id="481" r:id="rId4"/>
    <p:sldId id="482" r:id="rId5"/>
    <p:sldId id="483" r:id="rId6"/>
    <p:sldId id="484" r:id="rId7"/>
    <p:sldId id="485" r:id="rId8"/>
    <p:sldId id="486" r:id="rId9"/>
  </p:sldIdLst>
  <p:sldSz cx="9906000" cy="6858000" type="A4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42D2FF69-30AE-4C5A-BEFE-36FBDD32EE0D}">
          <p14:sldIdLst>
            <p14:sldId id="478"/>
            <p14:sldId id="480"/>
            <p14:sldId id="481"/>
            <p14:sldId id="482"/>
            <p14:sldId id="483"/>
            <p14:sldId id="484"/>
            <p14:sldId id="485"/>
            <p14:sldId id="486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CC"/>
    <a:srgbClr val="0066FF"/>
    <a:srgbClr val="9966FF"/>
    <a:srgbClr val="99FF66"/>
    <a:srgbClr val="FF9933"/>
    <a:srgbClr val="33CCFF"/>
    <a:srgbClr val="FF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1" autoAdjust="0"/>
    <p:restoredTop sz="94636" autoAdjust="0"/>
  </p:normalViewPr>
  <p:slideViewPr>
    <p:cSldViewPr>
      <p:cViewPr varScale="1">
        <p:scale>
          <a:sx n="106" d="100"/>
          <a:sy n="106" d="100"/>
        </p:scale>
        <p:origin x="78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331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9207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805488" y="92075"/>
            <a:ext cx="9588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64882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351588" y="9648825"/>
            <a:ext cx="4127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defRPr sz="1200"/>
            </a:lvl1pPr>
          </a:lstStyle>
          <a:p>
            <a:pPr>
              <a:defRPr/>
            </a:pPr>
            <a:fld id="{85726588-9131-4606-8D7A-82FC008AF97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845818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6125"/>
            <a:ext cx="537527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문자열 유형을 편집하려면 누르십시오</a:t>
            </a:r>
            <a:r>
              <a:rPr lang="en-US" altLang="ko-KR" noProof="0" smtClean="0"/>
              <a:t>.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세째 수준</a:t>
            </a:r>
          </a:p>
          <a:p>
            <a:pPr lvl="3"/>
            <a:r>
              <a:rPr lang="ko-KR" altLang="en-US" noProof="0" smtClean="0"/>
              <a:t>네째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8743FD0-3E67-47EC-A78B-48368768628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3833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03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033120" y="115888"/>
            <a:ext cx="338393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r>
              <a:rPr lang="en-US" altLang="ko-KR" dirty="0" smtClean="0"/>
              <a:t>17.</a:t>
            </a:r>
            <a:r>
              <a:rPr lang="ko-KR" altLang="en-US" dirty="0" smtClean="0"/>
              <a:t>선형 중첩의 원리와 간섭현상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3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0A5EB-6463-483A-A5F9-270127D2D25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28853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727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1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2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BFC79-29D4-4208-B10F-3AA8C4B2E8D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37502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57200"/>
            <a:ext cx="8832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ko-KR" altLang="ko-KR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864235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세째 수준</a:t>
            </a:r>
          </a:p>
          <a:p>
            <a:pPr lvl="3"/>
            <a:r>
              <a:rPr lang="ko-KR" altLang="en-US" smtClean="0"/>
              <a:t>네째 수준</a:t>
            </a:r>
          </a:p>
          <a:p>
            <a:pPr lvl="4"/>
            <a:r>
              <a:rPr lang="ko-KR" altLang="en-US" smtClean="0"/>
              <a:t>다섯째 수준</a:t>
            </a:r>
          </a:p>
          <a:p>
            <a:pPr lvl="4"/>
            <a:endParaRPr lang="en-US" altLang="ko-KR" smtClean="0"/>
          </a:p>
        </p:txBody>
      </p:sp>
      <p:sp>
        <p:nvSpPr>
          <p:cNvPr id="1029" name="Rectangle 20"/>
          <p:cNvSpPr>
            <a:spLocks noChangeArrowheads="1"/>
          </p:cNvSpPr>
          <p:nvPr/>
        </p:nvSpPr>
        <p:spPr bwMode="auto">
          <a:xfrm>
            <a:off x="415925" y="6237288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0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1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1032" name="Object 46"/>
          <p:cNvGraphicFramePr>
            <a:graphicFrameLocks noChangeAspect="1"/>
          </p:cNvGraphicFramePr>
          <p:nvPr/>
        </p:nvGraphicFramePr>
        <p:xfrm>
          <a:off x="631825" y="6308725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4" name="비트맵 이미지" r:id="rId5" imgW="771429" imgH="343039" progId="Paint.Picture">
                  <p:embed/>
                </p:oleObj>
              </mc:Choice>
              <mc:Fallback>
                <p:oleObj name="비트맵 이미지" r:id="rId5" imgW="771429" imgH="343039" progId="Paint.Picture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25" y="6308725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4"/>
          </p:nvPr>
        </p:nvSpPr>
        <p:spPr>
          <a:xfrm>
            <a:off x="4592638" y="6381750"/>
            <a:ext cx="511175" cy="2159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spcBef>
                <a:spcPct val="20000"/>
              </a:spcBef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132CC75-150D-4B3D-9B74-723B0BF62B7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3" name="Rectangle 7"/>
          <p:cNvSpPr txBox="1">
            <a:spLocks noChangeArrowheads="1"/>
          </p:cNvSpPr>
          <p:nvPr/>
        </p:nvSpPr>
        <p:spPr bwMode="auto">
          <a:xfrm>
            <a:off x="704850" y="6308725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  <p:sp>
        <p:nvSpPr>
          <p:cNvPr id="14" name="Rectangle 7"/>
          <p:cNvSpPr txBox="1">
            <a:spLocks noChangeArrowheads="1"/>
          </p:cNvSpPr>
          <p:nvPr/>
        </p:nvSpPr>
        <p:spPr bwMode="auto">
          <a:xfrm>
            <a:off x="920750" y="4508500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</p:sldLayoutIdLst>
  <p:hf hd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+mj-lt"/>
          <a:ea typeface="+mj-ea"/>
          <a:cs typeface="휴먼고딕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rgbClr val="CC0066"/>
        </a:buClr>
        <a:buFont typeface="굴림체" panose="020B0609000101010101" pitchFamily="49" charset="-127"/>
        <a:buChar char="▣"/>
        <a:defRPr kumimoji="1" sz="3200">
          <a:solidFill>
            <a:schemeClr val="tx1"/>
          </a:solidFill>
          <a:latin typeface="+mn-lt"/>
          <a:ea typeface="+mn-ea"/>
          <a:cs typeface="중고딕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rgbClr val="6600CC"/>
        </a:buClr>
        <a:buFont typeface="굴림체" panose="020B0609000101010101" pitchFamily="49" charset="-127"/>
        <a:buChar char="◈"/>
        <a:defRPr kumimoji="1" sz="1400">
          <a:solidFill>
            <a:schemeClr val="tx1"/>
          </a:solidFill>
          <a:latin typeface="+mn-lt"/>
          <a:ea typeface="+mn-ea"/>
          <a:cs typeface="중고딕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+mn-lt"/>
          <a:ea typeface="+mn-ea"/>
          <a:cs typeface="중고딕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j-lt"/>
          <a:ea typeface="+mj-ea"/>
          <a:cs typeface="중고딕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  <a:cs typeface="중고딕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17.1 </a:t>
            </a:r>
            <a:r>
              <a:rPr lang="ko-KR" altLang="en-US" dirty="0" smtClean="0"/>
              <a:t>선형 중첩의 원리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6149" name="내용 개체 틀 8"/>
          <p:cNvSpPr>
            <a:spLocks noGrp="1"/>
          </p:cNvSpPr>
          <p:nvPr>
            <p:ph idx="1"/>
          </p:nvPr>
        </p:nvSpPr>
        <p:spPr>
          <a:xfrm>
            <a:off x="636974" y="1118672"/>
            <a:ext cx="8928993" cy="5118640"/>
          </a:xfrm>
        </p:spPr>
        <p:txBody>
          <a:bodyPr/>
          <a:lstStyle/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 개 이상의 파동이 같은 시간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같은 장소에 존재할 때 각 위치의 교란은 개별 파동에 의한 교란의 합이 된다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달리 말하면 결과 파동의 형태는 각 파동의 형태의 합과 같다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 개의 위쪽 펄스가 완전히 겹쳐질 때 펄스의 높이는 각 펄스의 높이의 </a:t>
            </a:r>
            <a:r>
              <a:rPr lang="ko-KR" altLang="en-US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두배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이다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위쪽펄스와 아래쪽 펄스가 완전히 겹쳐지면 순간적으로 펄스는 사라진다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 경우다 겹쳐진 이후에는 다시 원래의 개별 펄스들로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분리되어 반대 방향으로 진행한다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4608" y="2636912"/>
            <a:ext cx="2232248" cy="3343499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3040" y="2636912"/>
            <a:ext cx="2232248" cy="3442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046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17.2 </a:t>
            </a:r>
            <a:r>
              <a:rPr lang="ko-KR" altLang="en-US" dirty="0"/>
              <a:t>음파의 보강 간섭과 상쇄 간섭 </a:t>
            </a:r>
            <a:r>
              <a:rPr lang="ko-KR" altLang="en-US" dirty="0" smtClean="0"/>
              <a:t>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2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6149" name="내용 개체 틀 8"/>
          <p:cNvSpPr>
            <a:spLocks noGrp="1"/>
          </p:cNvSpPr>
          <p:nvPr>
            <p:ph idx="1"/>
          </p:nvPr>
        </p:nvSpPr>
        <p:spPr>
          <a:xfrm>
            <a:off x="636974" y="1118672"/>
            <a:ext cx="8928993" cy="5118640"/>
          </a:xfrm>
        </p:spPr>
        <p:txBody>
          <a:bodyPr/>
          <a:lstStyle/>
          <a:p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보강간섭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(constructive interference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스피커의 진동판은 같은 위상으로 진동한다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 음파가 만날 때 파동의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밀한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곳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(C)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은 항상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밀한곳과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만나며 소한 곳은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소한곳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(R)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과 만난다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즉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한파동의 마루와 다른 파동의 마루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골과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다른파동의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골이 서로 일치하는 두 파동이 정확히 같은 위상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inphase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 경우 이다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상쇄간섭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distructive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interference)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왼쪽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스피커를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반파장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더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멀리둔다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음파가 만날 때 파동의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밀한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곳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(C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과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항상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소한 곳과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만나며 소한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곳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(R)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밀한곳과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만난다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즉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한파동의 마루와 다른 파동의 골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마루과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다른 파동의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골이 서로 일치하는 두 파동이 정확히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반대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위상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(out of phase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 경우 이다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</a:t>
            </a:r>
            <a:r>
              <a:rPr lang="ko-KR" altLang="en-US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간섭성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(coherent)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파원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보강간섭과 상쇄 간섭 모두 시간이 지날 때 한 파동의 형태가 다른 파동에 대해 상대적으로 움직이지 않는 파동들을 만들어내는 파원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074" y="4438100"/>
            <a:ext cx="4546398" cy="1764413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4915" y="4289817"/>
            <a:ext cx="4427359" cy="1866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95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17.3 </a:t>
            </a:r>
            <a:r>
              <a:rPr lang="ko-KR" altLang="en-US" dirty="0" smtClean="0"/>
              <a:t>회절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3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회절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(diffraction)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장애물이나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구멍의 가장자리에서 파동이 휘는 현상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소리가 출입구에 도달했을 때 출입구에 있는 공기는 좌우로 진동을 일으킨다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 진동은 파동의 진행 방향과 같은 방향이다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따라서 출입구에 있는 공기분자들은 새로운 음파의 파원이 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출입구에 있는 모든 분자에 의해 만들어진 음파들은 선형중첩의 원리에 따라 방 밖의 모든 곳에서 합쳐져서 전체 음파가 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회절각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중심과 양쪽 첫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극소점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사이의 각도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단일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슬릿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첫 극소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𝑠𝑖𝑛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𝜆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𝐷</m:t>
                        </m:r>
                      </m:den>
                    </m:f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원형 구멍 첫 극소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: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𝑠𝑖𝑛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1.22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𝜆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𝐷</m:t>
                        </m:r>
                      </m:den>
                    </m:f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372" y="4149080"/>
            <a:ext cx="3932511" cy="166416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3120" y="3709002"/>
            <a:ext cx="2051079" cy="2277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478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17.3 </a:t>
            </a:r>
            <a:r>
              <a:rPr lang="ko-KR" altLang="en-US" dirty="0" smtClean="0"/>
              <a:t>회절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4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7.2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넓은 분산을 위한 스피커 설계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진동수가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1500Hz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와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8500Hz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소리가 지름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0.3m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 원형구멍의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스프커로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나오고 있다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 소리에 대한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회절각을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구하라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소리의 속력은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343m/s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 가정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𝜆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1500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343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1500 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𝐻𝑧</m:t>
                        </m:r>
                      </m:den>
                    </m:f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=0.23m 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𝜆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8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500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343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8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500 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𝐻𝑧</m:t>
                        </m:r>
                      </m:den>
                    </m:f>
                  </m:oMath>
                </a14:m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=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0.040m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1500 Hz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 경우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     </m:t>
                    </m:r>
                    <m:func>
                      <m:func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 i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sin</m:t>
                        </m:r>
                      </m:fName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𝜃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=1.22</m:t>
                        </m:r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ko-KR" altLang="en-US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𝜆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1500</m:t>
                                </m:r>
                              </m:sub>
                            </m:sSub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𝐷</m:t>
                            </m:r>
                          </m:den>
                        </m:f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=1.22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0.23 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0.3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=0.94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ko-KR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0.94</m:t>
                        </m:r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sup>
                    </m:sSup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8500 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Hz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경우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     </m:t>
                    </m:r>
                    <m:func>
                      <m:func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sin</m:t>
                        </m:r>
                      </m:fName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𝜃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=1.22</m:t>
                        </m:r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ko-KR" altLang="en-US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𝜆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8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500</m:t>
                                </m:r>
                              </m:sub>
                            </m:sSub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𝐷</m:t>
                            </m:r>
                          </m:den>
                        </m:f>
                      </m:e>
                    </m:func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=1.22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0.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04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0.3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den>
                        </m:f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=0.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16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0.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16</m:t>
                        </m:r>
                      </m:e>
                    </m:func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9.2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ko-KR" b="0" dirty="0" smtClean="0">
                    <a:latin typeface="맑은 고딕" panose="020B0503020000020004" pitchFamily="50" charset="-127"/>
                    <a:ea typeface="Cambria Math" panose="02040503050406030204" pitchFamily="18" charset="0"/>
                  </a:rPr>
                  <a:t>..</a:t>
                </a: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9970" y="2708920"/>
            <a:ext cx="3065997" cy="3061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59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17.4 </a:t>
            </a:r>
            <a:r>
              <a:rPr lang="ko-KR" altLang="en-US" dirty="0" err="1" smtClean="0"/>
              <a:t>맥놀이</a:t>
            </a:r>
            <a:r>
              <a:rPr lang="en-US" altLang="ko-KR" dirty="0" smtClean="0"/>
              <a:t> </a:t>
            </a:r>
            <a:r>
              <a:rPr lang="ko-KR" altLang="en-US" dirty="0" smtClean="0"/>
              <a:t>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5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6149" name="내용 개체 틀 8"/>
          <p:cNvSpPr>
            <a:spLocks noGrp="1"/>
          </p:cNvSpPr>
          <p:nvPr>
            <p:ph idx="1"/>
          </p:nvPr>
        </p:nvSpPr>
        <p:spPr>
          <a:xfrm>
            <a:off x="636974" y="1118672"/>
            <a:ext cx="8928993" cy="5118640"/>
          </a:xfrm>
        </p:spPr>
        <p:txBody>
          <a:bodyPr/>
          <a:lstStyle/>
          <a:p>
            <a:r>
              <a:rPr lang="ko-KR" altLang="en-US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맥놀이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(beat)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진동수의 차이가 조금 있는 두 파동의 선형 중첩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맥놀이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진동수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(beat frequency):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초당 소리의 세기가  커지고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작아지는 횟수 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예의 경우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(440 Hz – 438 Hz) =2 Hz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159" y="2780928"/>
            <a:ext cx="3542137" cy="225440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7473" y="2553885"/>
            <a:ext cx="2961333" cy="2708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32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17.5 </a:t>
            </a:r>
            <a:r>
              <a:rPr lang="ko-KR" altLang="en-US" dirty="0" err="1" smtClean="0"/>
              <a:t>횡정상파</a:t>
            </a:r>
            <a:r>
              <a:rPr lang="en-US" altLang="ko-KR" dirty="0" smtClean="0"/>
              <a:t>  </a:t>
            </a:r>
            <a:r>
              <a:rPr lang="ko-KR" altLang="en-US" dirty="0" smtClean="0"/>
              <a:t>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6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정상파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(standing wave)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파동이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중첩될 때 일어날수 있는 다른 형태의  간섭현상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마디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(node)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전혀 진동하지 않는 위치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배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(antinode) 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최대진동이 일어나는 위치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정상파의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형태는 특정의 진동수로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흔들때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만들어진다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조화 진동수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(first harmonic)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또는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기본진동수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(fundamental frequency) :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가장 낮은 진동수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조화진동수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(second harmonic,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3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조화진동수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(third harmonic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배음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(overtones) :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이런 진동수를 가지는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정상파들이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내는 소리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576" y="3259836"/>
            <a:ext cx="4104456" cy="296178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6509" y="3247080"/>
            <a:ext cx="2998216" cy="2768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76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17.5 </a:t>
            </a:r>
            <a:r>
              <a:rPr lang="ko-KR" altLang="en-US" dirty="0" smtClean="0"/>
              <a:t>횡</a:t>
            </a:r>
            <a:r>
              <a:rPr lang="en-US" altLang="ko-KR" dirty="0" smtClean="0"/>
              <a:t>  </a:t>
            </a:r>
            <a:r>
              <a:rPr lang="ko-KR" altLang="en-US" dirty="0" err="1" smtClean="0"/>
              <a:t>정상파</a:t>
            </a:r>
            <a:r>
              <a:rPr lang="en-US" altLang="ko-KR" dirty="0" smtClean="0"/>
              <a:t>  </a:t>
            </a:r>
            <a:r>
              <a:rPr lang="ko-KR" altLang="en-US" dirty="0" smtClean="0"/>
              <a:t>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7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정상파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(standing wave)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파동이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중첩될 때 일어날수 있는 다른 형태의  간섭현상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줄의 길이를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L,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줄에서의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파동속력이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𝑣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왼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쪽 끝에서 진동수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진동한다고 가정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새로운 사이클을 만드는데 소요되는 시간이 파동의 주기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T,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=1/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한 사이클이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벽으로 갔다가 다시 돌아오는데 필요한 시간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2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𝐿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𝑣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만약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주기가 이 시간과 같다면 새로운 사이클과 손에서 다시 반사되어 출발하는 사이클이 겹쳐져서 진폭이 커지게 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 때의 진동수는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𝐿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𝑣</m:t>
                    </m:r>
                  </m:oMath>
                </a14:m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→</m:t>
                    </m:r>
                    <m:sSub>
                      <m:sSubPr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𝑣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/(2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𝐿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새롭게 만들어지는 사이클과 반사된 사이클이 이렇게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계쏙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겹쳐지면  진폭이 큰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정상파를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만든다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 현상이 공명의 일종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양쪽이 고정된 줄에서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정상파를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만드는 진동수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𝑛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𝑛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𝐿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𝑛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=1,2,3,⋯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7096" y="3356992"/>
            <a:ext cx="2998216" cy="2768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57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17.6 </a:t>
            </a:r>
            <a:r>
              <a:rPr lang="ko-KR" altLang="en-US" dirty="0" smtClean="0"/>
              <a:t>종</a:t>
            </a:r>
            <a:r>
              <a:rPr lang="en-US" altLang="ko-KR" dirty="0" smtClean="0"/>
              <a:t>  </a:t>
            </a:r>
            <a:r>
              <a:rPr lang="ko-KR" altLang="en-US" dirty="0" err="1" smtClean="0"/>
              <a:t>정상파</a:t>
            </a:r>
            <a:r>
              <a:rPr lang="en-US" altLang="ko-KR" dirty="0" smtClean="0"/>
              <a:t>  </a:t>
            </a:r>
            <a:r>
              <a:rPr lang="ko-KR" altLang="en-US" dirty="0" smtClean="0"/>
              <a:t>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8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정상파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(standing wave)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공기 기둥의 고유진동수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공기분자들은 열린 관의 양끝에서 자유롭게 움직일 수 있기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떄문에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관의양끝에서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배가 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관의 길이는 반파장의 정수배가 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𝐿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𝑛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den>
                        </m:f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𝜆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𝜆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양쪽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끝이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열린관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𝑛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𝑛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𝐿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𝑛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=1,2,3 ,⋯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3903" y="2949286"/>
            <a:ext cx="2784724" cy="686569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0592" y="3951470"/>
            <a:ext cx="5301966" cy="1553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840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휴먼고딕"/>
        <a:ea typeface="휴먼고딕"/>
        <a:cs typeface=""/>
      </a:majorFont>
      <a:minorFont>
        <a:latin typeface="중고딕"/>
        <a:ea typeface="중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1장강의자료 [호환 모드]" id="{91FA5B1C-D113-482D-96A6-DF7BFCD0231A}" vid="{DD103163-8021-4EF6-B1C4-4AC3D2552F39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37181</TotalTime>
  <Words>510</Words>
  <Application>Microsoft Office PowerPoint</Application>
  <PresentationFormat>A4 용지(210x297mm)</PresentationFormat>
  <Paragraphs>80</Paragraphs>
  <Slides>8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8" baseType="lpstr">
      <vt:lpstr>굴림</vt:lpstr>
      <vt:lpstr>굴림체</vt:lpstr>
      <vt:lpstr>맑은 고딕</vt:lpstr>
      <vt:lpstr>중고딕</vt:lpstr>
      <vt:lpstr>휴먼고딕</vt:lpstr>
      <vt:lpstr>Arial</vt:lpstr>
      <vt:lpstr>Cambria Math</vt:lpstr>
      <vt:lpstr>Times New Roman</vt:lpstr>
      <vt:lpstr>기본 디자인</vt:lpstr>
      <vt:lpstr>비트맵 이미지</vt:lpstr>
      <vt:lpstr>17.1 선형 중첩의 원리  </vt:lpstr>
      <vt:lpstr>17.2 음파의 보강 간섭과 상쇄 간섭  </vt:lpstr>
      <vt:lpstr>17.3 회절  </vt:lpstr>
      <vt:lpstr>17.3 회절  </vt:lpstr>
      <vt:lpstr>17.4 맥놀이   </vt:lpstr>
      <vt:lpstr>17.5 횡정상파    </vt:lpstr>
      <vt:lpstr>17.5 횡  정상파    </vt:lpstr>
      <vt:lpstr>17.6 종  정상파    </vt:lpstr>
    </vt:vector>
  </TitlesOfParts>
  <Company>시스템공학연구소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seong</dc:creator>
  <cp:lastModifiedBy>seong</cp:lastModifiedBy>
  <cp:revision>1314</cp:revision>
  <cp:lastPrinted>2001-01-04T08:41:07Z</cp:lastPrinted>
  <dcterms:created xsi:type="dcterms:W3CDTF">1998-07-27T04:31:16Z</dcterms:created>
  <dcterms:modified xsi:type="dcterms:W3CDTF">2016-10-05T08:52:53Z</dcterms:modified>
</cp:coreProperties>
</file>